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6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2CC"/>
    <a:srgbClr val="262626"/>
    <a:srgbClr val="7F7F7F"/>
    <a:srgbClr val="767171"/>
    <a:srgbClr val="BDD7EE"/>
    <a:srgbClr val="A6A6A6"/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195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826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46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134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804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9948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892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493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515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927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448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F2F50-BC96-4C84-96B7-563BFD4B0643}" type="datetimeFigureOut">
              <a:rPr lang="ko-KR" altLang="en-US" smtClean="0"/>
              <a:t>2023-10-28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19687-7A85-4A10-AF9A-EB4F510A3D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196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gif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 err="1" smtClean="0"/>
              <a:t>프로메테르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UI </a:t>
            </a:r>
            <a:r>
              <a:rPr lang="ko-KR" altLang="en-US" b="1" dirty="0" smtClean="0"/>
              <a:t>기획서</a:t>
            </a:r>
            <a:endParaRPr lang="ko-KR" altLang="en-US" b="1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10.27</a:t>
            </a:r>
            <a:r>
              <a:rPr lang="ko-KR" altLang="en-US" dirty="0" smtClean="0"/>
              <a:t> 작성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65164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6006" y="191192"/>
            <a:ext cx="7414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UI </a:t>
            </a:r>
            <a:r>
              <a:rPr lang="ko-KR" altLang="en-US" sz="3600" b="1" dirty="0" smtClean="0"/>
              <a:t>상세 기능</a:t>
            </a:r>
            <a:r>
              <a:rPr lang="en-US" altLang="ko-KR" sz="3600" b="1" dirty="0" smtClean="0"/>
              <a:t>– </a:t>
            </a:r>
            <a:r>
              <a:rPr lang="ko-KR" altLang="en-US" sz="3600" b="1" dirty="0" smtClean="0"/>
              <a:t>게임 플레이 화면</a:t>
            </a:r>
            <a:r>
              <a:rPr lang="en-US" altLang="ko-KR" sz="3600" b="1" dirty="0" smtClean="0"/>
              <a:t>(1)</a:t>
            </a:r>
            <a:endParaRPr lang="ko-KR" altLang="en-US" sz="3600" b="1" dirty="0"/>
          </a:p>
        </p:txBody>
      </p:sp>
      <p:sp>
        <p:nvSpPr>
          <p:cNvPr id="11" name="직사각형 10"/>
          <p:cNvSpPr/>
          <p:nvPr/>
        </p:nvSpPr>
        <p:spPr>
          <a:xfrm>
            <a:off x="561889" y="1579417"/>
            <a:ext cx="7148945" cy="4256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409113" y="4588625"/>
            <a:ext cx="1250611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미니맵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1454423" y="4885619"/>
            <a:ext cx="4338631" cy="913779"/>
            <a:chOff x="790845" y="4711756"/>
            <a:chExt cx="5164134" cy="1087642"/>
          </a:xfrm>
        </p:grpSpPr>
        <p:pic>
          <p:nvPicPr>
            <p:cNvPr id="24" name="Picture 2" descr="https://t1.daumcdn.net/cfile/tistory/2525634C58285F5109"/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90845" y="4711756"/>
              <a:ext cx="4191001" cy="1057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https://t1.daumcdn.net/cfile/tistory/2525634C58285F5109"/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763978" y="4711756"/>
              <a:ext cx="4191001" cy="1057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순서도: 처리 25"/>
            <p:cNvSpPr/>
            <p:nvPr/>
          </p:nvSpPr>
          <p:spPr>
            <a:xfrm>
              <a:off x="1763979" y="4783826"/>
              <a:ext cx="1009650" cy="985206"/>
            </a:xfrm>
            <a:prstGeom prst="flowChartProcess">
              <a:avLst/>
            </a:prstGeom>
            <a:solidFill>
              <a:srgbClr val="142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포인트가 6개인 별 26"/>
            <p:cNvSpPr/>
            <p:nvPr/>
          </p:nvSpPr>
          <p:spPr>
            <a:xfrm>
              <a:off x="1763977" y="4783826"/>
              <a:ext cx="985206" cy="985206"/>
            </a:xfrm>
            <a:prstGeom prst="star6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rgbClr val="FFF2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8" name="그림 27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9422" y="4808321"/>
              <a:ext cx="960711" cy="960711"/>
            </a:xfrm>
            <a:prstGeom prst="rect">
              <a:avLst/>
            </a:prstGeom>
          </p:spPr>
        </p:pic>
        <p:sp>
          <p:nvSpPr>
            <p:cNvPr id="29" name="순서도: 판단 28"/>
            <p:cNvSpPr/>
            <p:nvPr/>
          </p:nvSpPr>
          <p:spPr>
            <a:xfrm rot="1580945">
              <a:off x="2232476" y="5264456"/>
              <a:ext cx="547552" cy="274854"/>
            </a:xfrm>
            <a:prstGeom prst="flowChartDecision">
              <a:avLst/>
            </a:prstGeom>
            <a:solidFill>
              <a:srgbClr val="99FF33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0" name="순서도: 판단 29"/>
            <p:cNvSpPr/>
            <p:nvPr/>
          </p:nvSpPr>
          <p:spPr>
            <a:xfrm rot="5400000">
              <a:off x="1988292" y="5381899"/>
              <a:ext cx="522968" cy="312029"/>
            </a:xfrm>
            <a:prstGeom prst="flowChartDecision">
              <a:avLst/>
            </a:prstGeom>
            <a:solidFill>
              <a:srgbClr val="FFFF00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1" name="순서도: 판단 30"/>
            <p:cNvSpPr/>
            <p:nvPr/>
          </p:nvSpPr>
          <p:spPr>
            <a:xfrm rot="19749159">
              <a:off x="2244686" y="5024101"/>
              <a:ext cx="522968" cy="277299"/>
            </a:xfrm>
            <a:prstGeom prst="flowChartDecision">
              <a:avLst/>
            </a:prstGeom>
            <a:solidFill>
              <a:srgbClr val="FFFFFF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3" name="순서도: 판단 32"/>
            <p:cNvSpPr/>
            <p:nvPr/>
          </p:nvSpPr>
          <p:spPr>
            <a:xfrm rot="19845132">
              <a:off x="1733164" y="5243250"/>
              <a:ext cx="533685" cy="312029"/>
            </a:xfrm>
            <a:prstGeom prst="flowChartDecision">
              <a:avLst/>
            </a:prstGeom>
            <a:solidFill>
              <a:srgbClr val="7030A0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4" name="순서도: 판단 33"/>
            <p:cNvSpPr/>
            <p:nvPr/>
          </p:nvSpPr>
          <p:spPr>
            <a:xfrm rot="1551643">
              <a:off x="1733164" y="5011115"/>
              <a:ext cx="533685" cy="267717"/>
            </a:xfrm>
            <a:prstGeom prst="flowChartDecision">
              <a:avLst/>
            </a:prstGeom>
            <a:solidFill>
              <a:srgbClr val="0070C0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5381625" y="1579417"/>
            <a:ext cx="1276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598727" y="1550283"/>
            <a:ext cx="1075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00:00</a:t>
            </a:r>
            <a:endParaRPr lang="ko-KR" altLang="en-US" b="1" dirty="0"/>
          </a:p>
        </p:txBody>
      </p:sp>
      <p:sp>
        <p:nvSpPr>
          <p:cNvPr id="50" name="직사각형 49"/>
          <p:cNvSpPr/>
          <p:nvPr/>
        </p:nvSpPr>
        <p:spPr>
          <a:xfrm>
            <a:off x="5215950" y="5050600"/>
            <a:ext cx="482386" cy="447741"/>
          </a:xfrm>
          <a:prstGeom prst="rect">
            <a:avLst/>
          </a:prstGeom>
          <a:solidFill>
            <a:srgbClr val="7F7F7F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/>
              <a:t>삭제 예정</a:t>
            </a:r>
            <a:endParaRPr lang="ko-KR" altLang="en-US" sz="1000" dirty="0"/>
          </a:p>
        </p:txBody>
      </p:sp>
      <p:pic>
        <p:nvPicPr>
          <p:cNvPr id="58" name="Picture 2" descr="https://i.ytimg.com/vi/XUWqDJXdcyM/maxresdefault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64" t="2992" r="36960" b="86003"/>
          <a:stretch/>
        </p:blipFill>
        <p:spPr bwMode="auto">
          <a:xfrm>
            <a:off x="5902310" y="1692227"/>
            <a:ext cx="1683824" cy="409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i.ytimg.com/vi/smlU5lt-6iw/maxresdefault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49" t="14028" r="31276" b="76250"/>
          <a:stretch/>
        </p:blipFill>
        <p:spPr bwMode="auto">
          <a:xfrm>
            <a:off x="2988205" y="1948749"/>
            <a:ext cx="1987274" cy="294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TextBox 59"/>
          <p:cNvSpPr txBox="1"/>
          <p:nvPr/>
        </p:nvSpPr>
        <p:spPr>
          <a:xfrm>
            <a:off x="2028825" y="1156253"/>
            <a:ext cx="39909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게임 종료까지 남은 시간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최초에 </a:t>
            </a:r>
            <a:r>
              <a:rPr lang="en-US" altLang="ko-KR" sz="1050" dirty="0" smtClean="0"/>
              <a:t>12</a:t>
            </a:r>
            <a:r>
              <a:rPr lang="ko-KR" altLang="en-US" sz="1050" dirty="0" smtClean="0"/>
              <a:t>분이 주어지고</a:t>
            </a:r>
            <a:r>
              <a:rPr lang="en-US" altLang="ko-KR" sz="1050" dirty="0" smtClean="0"/>
              <a:t>, 00:00</a:t>
            </a:r>
            <a:r>
              <a:rPr lang="ko-KR" altLang="en-US" sz="1050" dirty="0" smtClean="0"/>
              <a:t>이 되면 가장 승점이 높은 유저가 승리한다</a:t>
            </a:r>
            <a:r>
              <a:rPr lang="en-US" altLang="ko-KR" sz="1050" dirty="0"/>
              <a:t>.</a:t>
            </a:r>
            <a:endParaRPr lang="en-US" altLang="ko-KR" sz="1050" dirty="0" smtClean="0"/>
          </a:p>
        </p:txBody>
      </p:sp>
      <p:sp>
        <p:nvSpPr>
          <p:cNvPr id="61" name="직사각형 60"/>
          <p:cNvSpPr/>
          <p:nvPr/>
        </p:nvSpPr>
        <p:spPr>
          <a:xfrm>
            <a:off x="3581407" y="1565660"/>
            <a:ext cx="747359" cy="3248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/>
          <p:cNvSpPr txBox="1"/>
          <p:nvPr/>
        </p:nvSpPr>
        <p:spPr>
          <a:xfrm>
            <a:off x="7768980" y="1682732"/>
            <a:ext cx="39909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1</a:t>
            </a:r>
            <a:r>
              <a:rPr lang="ko-KR" altLang="en-US" sz="1050" dirty="0" smtClean="0"/>
              <a:t>위 유저의 스코어</a:t>
            </a:r>
            <a:r>
              <a:rPr lang="en-US" altLang="ko-KR" sz="1050" dirty="0" smtClean="0"/>
              <a:t>(</a:t>
            </a:r>
            <a:r>
              <a:rPr lang="ko-KR" altLang="en-US" sz="1050" dirty="0" smtClean="0"/>
              <a:t>파란색</a:t>
            </a:r>
            <a:r>
              <a:rPr lang="en-US" altLang="ko-KR" sz="1050" dirty="0" smtClean="0"/>
              <a:t>)</a:t>
            </a:r>
            <a:r>
              <a:rPr lang="ko-KR" altLang="en-US" sz="1050" dirty="0" smtClean="0"/>
              <a:t> 및 자신의 현재 스코어</a:t>
            </a:r>
            <a:r>
              <a:rPr lang="en-US" altLang="ko-KR" sz="1050" dirty="0" smtClean="0"/>
              <a:t>(</a:t>
            </a:r>
            <a:r>
              <a:rPr lang="ko-KR" altLang="en-US" sz="1050" dirty="0" smtClean="0"/>
              <a:t>빨간색</a:t>
            </a:r>
            <a:r>
              <a:rPr lang="en-US" altLang="ko-KR" sz="1050" dirty="0" smtClean="0"/>
              <a:t>)</a:t>
            </a:r>
          </a:p>
          <a:p>
            <a:r>
              <a:rPr lang="ko-KR" altLang="en-US" sz="1050" dirty="0" smtClean="0"/>
              <a:t>자신이 </a:t>
            </a:r>
            <a:r>
              <a:rPr lang="en-US" altLang="ko-KR" sz="1050" dirty="0" smtClean="0"/>
              <a:t>1</a:t>
            </a:r>
            <a:r>
              <a:rPr lang="ko-KR" altLang="en-US" sz="1050" dirty="0" smtClean="0"/>
              <a:t>위라면 </a:t>
            </a:r>
            <a:r>
              <a:rPr lang="en-US" altLang="ko-KR" sz="1050" dirty="0" smtClean="0"/>
              <a:t>2</a:t>
            </a:r>
            <a:r>
              <a:rPr lang="ko-KR" altLang="en-US" sz="1050" dirty="0" smtClean="0"/>
              <a:t>위 유저의 스코어를 보여준다</a:t>
            </a:r>
            <a:r>
              <a:rPr lang="en-US" altLang="ko-KR" sz="1050" dirty="0" smtClean="0"/>
              <a:t>.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5793054" y="1642923"/>
            <a:ext cx="1866670" cy="6005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/>
          <p:cNvSpPr/>
          <p:nvPr/>
        </p:nvSpPr>
        <p:spPr>
          <a:xfrm>
            <a:off x="2962719" y="1878219"/>
            <a:ext cx="2091419" cy="4354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/>
          <p:cNvSpPr txBox="1"/>
          <p:nvPr/>
        </p:nvSpPr>
        <p:spPr>
          <a:xfrm>
            <a:off x="1951285" y="2281795"/>
            <a:ext cx="39909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 smtClean="0"/>
              <a:t>처치 및 중요 알림 출력 구간</a:t>
            </a:r>
            <a:endParaRPr lang="en-US" altLang="ko-KR" sz="1050" dirty="0" smtClean="0"/>
          </a:p>
        </p:txBody>
      </p:sp>
      <p:sp>
        <p:nvSpPr>
          <p:cNvPr id="68" name="직사각형 67"/>
          <p:cNvSpPr/>
          <p:nvPr/>
        </p:nvSpPr>
        <p:spPr>
          <a:xfrm>
            <a:off x="2098175" y="4775300"/>
            <a:ext cx="1199995" cy="10240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/>
          <p:cNvSpPr txBox="1"/>
          <p:nvPr/>
        </p:nvSpPr>
        <p:spPr>
          <a:xfrm>
            <a:off x="1224975" y="4469845"/>
            <a:ext cx="39909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 smtClean="0"/>
              <a:t>탈리스만</a:t>
            </a:r>
            <a:r>
              <a:rPr lang="ko-KR" altLang="en-US" sz="1050" dirty="0" smtClean="0"/>
              <a:t> </a:t>
            </a:r>
            <a:r>
              <a:rPr lang="en-US" altLang="ko-KR" sz="1050" dirty="0" smtClean="0"/>
              <a:t>UI, </a:t>
            </a:r>
            <a:r>
              <a:rPr lang="ko-KR" altLang="en-US" sz="1050" dirty="0" err="1" smtClean="0"/>
              <a:t>클릭시</a:t>
            </a:r>
            <a:r>
              <a:rPr lang="ko-KR" altLang="en-US" sz="1050" dirty="0" smtClean="0"/>
              <a:t> </a:t>
            </a:r>
            <a:r>
              <a:rPr lang="ko-KR" altLang="en-US" sz="1050" dirty="0" err="1" smtClean="0"/>
              <a:t>탈리스만</a:t>
            </a:r>
            <a:r>
              <a:rPr lang="ko-KR" altLang="en-US" sz="1050" dirty="0" smtClean="0"/>
              <a:t> 선택 창이 활성화 된다</a:t>
            </a:r>
            <a:r>
              <a:rPr lang="en-US" altLang="ko-KR" sz="1050" dirty="0" smtClean="0"/>
              <a:t>.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70028" y="5962613"/>
            <a:ext cx="7784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핑</a:t>
            </a:r>
            <a:r>
              <a:rPr lang="en-US" altLang="ko-KR" b="1" dirty="0" smtClean="0"/>
              <a:t>, TAP</a:t>
            </a:r>
            <a:r>
              <a:rPr lang="ko-KR" altLang="en-US" b="1" dirty="0" smtClean="0"/>
              <a:t>키 </a:t>
            </a:r>
            <a:r>
              <a:rPr lang="ko-KR" altLang="en-US" b="1" dirty="0" err="1" smtClean="0"/>
              <a:t>점수판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카메라 이동과 같은 편의 기능은 일단 보류하고</a:t>
            </a:r>
            <a:r>
              <a:rPr lang="en-US" altLang="ko-KR" b="1" dirty="0" smtClean="0"/>
              <a:t>,</a:t>
            </a:r>
            <a:r>
              <a:rPr lang="ko-KR" altLang="en-US" b="1" dirty="0" smtClean="0"/>
              <a:t> 구현이 가능한 선에서 리그오브레전드를 최대한 참고하여 제작 예정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77601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6006" y="191192"/>
            <a:ext cx="7414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UI </a:t>
            </a:r>
            <a:r>
              <a:rPr lang="ko-KR" altLang="en-US" sz="3600" b="1" dirty="0" smtClean="0"/>
              <a:t>상세 기능</a:t>
            </a:r>
            <a:r>
              <a:rPr lang="en-US" altLang="ko-KR" sz="3600" b="1" dirty="0" smtClean="0"/>
              <a:t>– </a:t>
            </a:r>
            <a:r>
              <a:rPr lang="ko-KR" altLang="en-US" sz="3600" b="1" dirty="0" smtClean="0"/>
              <a:t>게임 플레이 화면</a:t>
            </a:r>
            <a:r>
              <a:rPr lang="en-US" altLang="ko-KR" sz="3600" b="1" dirty="0" smtClean="0"/>
              <a:t>(2)</a:t>
            </a:r>
            <a:endParaRPr lang="ko-KR" altLang="en-US" sz="3600" b="1" dirty="0"/>
          </a:p>
        </p:txBody>
      </p:sp>
      <p:sp>
        <p:nvSpPr>
          <p:cNvPr id="11" name="직사각형 10"/>
          <p:cNvSpPr/>
          <p:nvPr/>
        </p:nvSpPr>
        <p:spPr>
          <a:xfrm>
            <a:off x="561889" y="1579417"/>
            <a:ext cx="7148945" cy="4256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6409113" y="4588625"/>
            <a:ext cx="1250611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미니맵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1454423" y="4885619"/>
            <a:ext cx="4338631" cy="913779"/>
            <a:chOff x="790845" y="4711756"/>
            <a:chExt cx="5164134" cy="1087642"/>
          </a:xfrm>
        </p:grpSpPr>
        <p:pic>
          <p:nvPicPr>
            <p:cNvPr id="24" name="Picture 2" descr="https://t1.daumcdn.net/cfile/tistory/2525634C58285F5109"/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90845" y="4711756"/>
              <a:ext cx="4191001" cy="1057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https://t1.daumcdn.net/cfile/tistory/2525634C58285F5109"/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763978" y="4711756"/>
              <a:ext cx="4191001" cy="1057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순서도: 처리 25"/>
            <p:cNvSpPr/>
            <p:nvPr/>
          </p:nvSpPr>
          <p:spPr>
            <a:xfrm>
              <a:off x="1763979" y="4783826"/>
              <a:ext cx="1009650" cy="985206"/>
            </a:xfrm>
            <a:prstGeom prst="flowChartProcess">
              <a:avLst/>
            </a:prstGeom>
            <a:solidFill>
              <a:srgbClr val="142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포인트가 6개인 별 26"/>
            <p:cNvSpPr/>
            <p:nvPr/>
          </p:nvSpPr>
          <p:spPr>
            <a:xfrm>
              <a:off x="1763977" y="4783826"/>
              <a:ext cx="985206" cy="985206"/>
            </a:xfrm>
            <a:prstGeom prst="star6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rgbClr val="FFF2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8" name="그림 27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9422" y="4808321"/>
              <a:ext cx="960711" cy="960711"/>
            </a:xfrm>
            <a:prstGeom prst="rect">
              <a:avLst/>
            </a:prstGeom>
          </p:spPr>
        </p:pic>
        <p:sp>
          <p:nvSpPr>
            <p:cNvPr id="29" name="순서도: 판단 28"/>
            <p:cNvSpPr/>
            <p:nvPr/>
          </p:nvSpPr>
          <p:spPr>
            <a:xfrm rot="1580945">
              <a:off x="2232476" y="5264456"/>
              <a:ext cx="547552" cy="274854"/>
            </a:xfrm>
            <a:prstGeom prst="flowChartDecision">
              <a:avLst/>
            </a:prstGeom>
            <a:solidFill>
              <a:srgbClr val="99FF33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0" name="순서도: 판단 29"/>
            <p:cNvSpPr/>
            <p:nvPr/>
          </p:nvSpPr>
          <p:spPr>
            <a:xfrm rot="5400000">
              <a:off x="1988292" y="5381899"/>
              <a:ext cx="522968" cy="312029"/>
            </a:xfrm>
            <a:prstGeom prst="flowChartDecision">
              <a:avLst/>
            </a:prstGeom>
            <a:solidFill>
              <a:srgbClr val="FFFF00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1" name="순서도: 판단 30"/>
            <p:cNvSpPr/>
            <p:nvPr/>
          </p:nvSpPr>
          <p:spPr>
            <a:xfrm rot="19749159">
              <a:off x="2244686" y="5024101"/>
              <a:ext cx="522968" cy="277299"/>
            </a:xfrm>
            <a:prstGeom prst="flowChartDecision">
              <a:avLst/>
            </a:prstGeom>
            <a:solidFill>
              <a:srgbClr val="FFFFFF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3" name="순서도: 판단 32"/>
            <p:cNvSpPr/>
            <p:nvPr/>
          </p:nvSpPr>
          <p:spPr>
            <a:xfrm rot="19845132">
              <a:off x="1733164" y="5243250"/>
              <a:ext cx="533685" cy="312029"/>
            </a:xfrm>
            <a:prstGeom prst="flowChartDecision">
              <a:avLst/>
            </a:prstGeom>
            <a:solidFill>
              <a:srgbClr val="7030A0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4" name="순서도: 판단 33"/>
            <p:cNvSpPr/>
            <p:nvPr/>
          </p:nvSpPr>
          <p:spPr>
            <a:xfrm rot="1551643">
              <a:off x="1733164" y="5011115"/>
              <a:ext cx="533685" cy="267717"/>
            </a:xfrm>
            <a:prstGeom prst="flowChartDecision">
              <a:avLst/>
            </a:prstGeom>
            <a:solidFill>
              <a:srgbClr val="0070C0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5381625" y="1579417"/>
            <a:ext cx="1276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5122" name="Picture 2" descr="https://i.ytimg.com/vi/XUWqDJXdcyM/maxresdefault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64" t="2992" r="36960" b="86003"/>
          <a:stretch/>
        </p:blipFill>
        <p:spPr bwMode="auto">
          <a:xfrm>
            <a:off x="5902310" y="1692227"/>
            <a:ext cx="1683824" cy="409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615263" y="1547121"/>
            <a:ext cx="1075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08:57</a:t>
            </a:r>
            <a:endParaRPr lang="ko-KR" altLang="en-US" b="1" dirty="0"/>
          </a:p>
        </p:txBody>
      </p:sp>
      <p:sp>
        <p:nvSpPr>
          <p:cNvPr id="2" name="직사각형 1"/>
          <p:cNvSpPr/>
          <p:nvPr/>
        </p:nvSpPr>
        <p:spPr>
          <a:xfrm>
            <a:off x="1524000" y="2794000"/>
            <a:ext cx="1837267" cy="203824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929584" y="2867394"/>
            <a:ext cx="223394" cy="18626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C000"/>
                </a:solidFill>
              </a:rPr>
              <a:t>+</a:t>
            </a:r>
            <a:endParaRPr lang="ko-KR" altLang="en-US" sz="1100" dirty="0">
              <a:solidFill>
                <a:srgbClr val="FFC000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929584" y="3149648"/>
            <a:ext cx="223394" cy="18626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C000"/>
                </a:solidFill>
              </a:rPr>
              <a:t>+</a:t>
            </a:r>
            <a:endParaRPr lang="ko-KR" altLang="en-US" sz="1100" dirty="0">
              <a:solidFill>
                <a:srgbClr val="FFC000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929584" y="3431902"/>
            <a:ext cx="223394" cy="18626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C000"/>
                </a:solidFill>
              </a:rPr>
              <a:t>+</a:t>
            </a:r>
            <a:endParaRPr lang="ko-KR" altLang="en-US" sz="1100" dirty="0">
              <a:solidFill>
                <a:srgbClr val="FFC000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2929584" y="3714156"/>
            <a:ext cx="223394" cy="18626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C000"/>
                </a:solidFill>
              </a:rPr>
              <a:t>+</a:t>
            </a:r>
            <a:endParaRPr lang="ko-KR" altLang="en-US" sz="1100" dirty="0">
              <a:solidFill>
                <a:srgbClr val="FFC000"/>
              </a:solidFill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2929584" y="3996410"/>
            <a:ext cx="223394" cy="18626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C000"/>
                </a:solidFill>
              </a:rPr>
              <a:t>+</a:t>
            </a:r>
            <a:endParaRPr lang="ko-KR" altLang="en-US" sz="1100" dirty="0">
              <a:solidFill>
                <a:srgbClr val="FFC000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929584" y="4278664"/>
            <a:ext cx="223394" cy="18626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C000"/>
                </a:solidFill>
              </a:rPr>
              <a:t>+</a:t>
            </a:r>
            <a:endParaRPr lang="ko-KR" altLang="en-US" sz="1100" dirty="0">
              <a:solidFill>
                <a:srgbClr val="FFC000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2929584" y="4560916"/>
            <a:ext cx="223394" cy="18626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C000"/>
                </a:solidFill>
              </a:rPr>
              <a:t>+</a:t>
            </a:r>
            <a:endParaRPr lang="ko-KR" altLang="en-US" sz="1100" dirty="0">
              <a:solidFill>
                <a:srgbClr val="FFC000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4002488" y="4886412"/>
            <a:ext cx="223394" cy="18626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C000"/>
                </a:solidFill>
              </a:rPr>
              <a:t>+</a:t>
            </a:r>
            <a:endParaRPr lang="ko-KR" altLang="en-US" sz="1100" dirty="0">
              <a:solidFill>
                <a:srgbClr val="FFC000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4310517" y="4877953"/>
            <a:ext cx="223394" cy="18626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C000"/>
                </a:solidFill>
              </a:rPr>
              <a:t>+</a:t>
            </a:r>
            <a:endParaRPr lang="ko-KR" altLang="en-US" sz="1100" dirty="0">
              <a:solidFill>
                <a:srgbClr val="FFC000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4578833" y="4863792"/>
            <a:ext cx="223394" cy="18626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C000"/>
                </a:solidFill>
              </a:rPr>
              <a:t>+</a:t>
            </a:r>
            <a:endParaRPr lang="ko-KR" altLang="en-US" sz="1100" dirty="0">
              <a:solidFill>
                <a:srgbClr val="FFC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4867156" y="4886412"/>
            <a:ext cx="223394" cy="18626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rgbClr val="FFC000"/>
                </a:solidFill>
              </a:rPr>
              <a:t>+</a:t>
            </a:r>
            <a:endParaRPr lang="ko-KR" altLang="en-US" sz="1100" dirty="0">
              <a:solidFill>
                <a:srgbClr val="FFC000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5215950" y="5050600"/>
            <a:ext cx="482386" cy="447741"/>
          </a:xfrm>
          <a:prstGeom prst="rect">
            <a:avLst/>
          </a:prstGeom>
          <a:solidFill>
            <a:srgbClr val="7F7F7F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/>
              <a:t>삭제 예정</a:t>
            </a:r>
            <a:endParaRPr lang="ko-KR" altLang="en-US" sz="1000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1949450" y="2898775"/>
            <a:ext cx="111125" cy="15488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모서리가 둥근 직사각형 50"/>
          <p:cNvSpPr/>
          <p:nvPr/>
        </p:nvSpPr>
        <p:spPr>
          <a:xfrm>
            <a:off x="2099522" y="2898775"/>
            <a:ext cx="111125" cy="15488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모서리가 둥근 직사각형 51"/>
          <p:cNvSpPr/>
          <p:nvPr/>
        </p:nvSpPr>
        <p:spPr>
          <a:xfrm>
            <a:off x="2245678" y="2898775"/>
            <a:ext cx="111125" cy="15488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모서리가 둥근 직사각형 52"/>
          <p:cNvSpPr/>
          <p:nvPr/>
        </p:nvSpPr>
        <p:spPr>
          <a:xfrm>
            <a:off x="2391834" y="2898775"/>
            <a:ext cx="111125" cy="15488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모서리가 둥근 직사각형 53"/>
          <p:cNvSpPr/>
          <p:nvPr/>
        </p:nvSpPr>
        <p:spPr>
          <a:xfrm>
            <a:off x="2548535" y="2898774"/>
            <a:ext cx="111125" cy="15488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1562100" y="2898774"/>
            <a:ext cx="358775" cy="154885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smtClean="0"/>
              <a:t>아이콘</a:t>
            </a:r>
            <a:endParaRPr lang="ko-KR" altLang="en-US" sz="400" b="1" dirty="0"/>
          </a:p>
        </p:txBody>
      </p:sp>
      <p:sp>
        <p:nvSpPr>
          <p:cNvPr id="55" name="모서리가 둥근 직사각형 54"/>
          <p:cNvSpPr/>
          <p:nvPr/>
        </p:nvSpPr>
        <p:spPr>
          <a:xfrm>
            <a:off x="1562100" y="3144446"/>
            <a:ext cx="358775" cy="15488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smtClean="0"/>
              <a:t>아이콘</a:t>
            </a:r>
            <a:endParaRPr lang="ko-KR" altLang="en-US" sz="400" b="1" dirty="0"/>
          </a:p>
        </p:txBody>
      </p:sp>
      <p:sp>
        <p:nvSpPr>
          <p:cNvPr id="56" name="모서리가 둥근 직사각형 55"/>
          <p:cNvSpPr/>
          <p:nvPr/>
        </p:nvSpPr>
        <p:spPr>
          <a:xfrm>
            <a:off x="1562100" y="3448709"/>
            <a:ext cx="358775" cy="154885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smtClean="0"/>
              <a:t>아이콘</a:t>
            </a:r>
            <a:endParaRPr lang="ko-KR" altLang="en-US" sz="400" b="1" dirty="0"/>
          </a:p>
        </p:txBody>
      </p:sp>
      <p:sp>
        <p:nvSpPr>
          <p:cNvPr id="57" name="모서리가 둥근 직사각형 56"/>
          <p:cNvSpPr/>
          <p:nvPr/>
        </p:nvSpPr>
        <p:spPr>
          <a:xfrm>
            <a:off x="1562100" y="3722419"/>
            <a:ext cx="358775" cy="15488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" b="1" smtClean="0"/>
              <a:t>아이콘</a:t>
            </a:r>
            <a:endParaRPr lang="ko-KR" altLang="en-US" sz="400" b="1" dirty="0"/>
          </a:p>
        </p:txBody>
      </p:sp>
      <p:sp>
        <p:nvSpPr>
          <p:cNvPr id="58" name="직사각형 57"/>
          <p:cNvSpPr/>
          <p:nvPr/>
        </p:nvSpPr>
        <p:spPr>
          <a:xfrm>
            <a:off x="1454422" y="2724658"/>
            <a:ext cx="2038519" cy="21853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650308" y="2241548"/>
            <a:ext cx="4141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 err="1" smtClean="0"/>
              <a:t>탈리스만</a:t>
            </a:r>
            <a:r>
              <a:rPr lang="ko-KR" altLang="en-US" sz="800" b="1" dirty="0" smtClean="0"/>
              <a:t> 선택 창</a:t>
            </a:r>
            <a:r>
              <a:rPr lang="en-US" altLang="ko-KR" sz="800" b="1" dirty="0" smtClean="0"/>
              <a:t>, </a:t>
            </a:r>
            <a:r>
              <a:rPr lang="ko-KR" altLang="en-US" sz="800" b="1" dirty="0" smtClean="0"/>
              <a:t>스킬포인트가 있을 경우</a:t>
            </a:r>
            <a:r>
              <a:rPr lang="en-US" altLang="ko-KR" sz="800" b="1" dirty="0" smtClean="0"/>
              <a:t>, + </a:t>
            </a:r>
            <a:r>
              <a:rPr lang="ko-KR" altLang="en-US" sz="800" b="1" dirty="0" smtClean="0"/>
              <a:t>버튼이 활성화되고</a:t>
            </a:r>
            <a:r>
              <a:rPr lang="en-US" altLang="ko-KR" sz="800" b="1" dirty="0" smtClean="0"/>
              <a:t>, </a:t>
            </a:r>
            <a:r>
              <a:rPr lang="ko-KR" altLang="en-US" sz="800" b="1" dirty="0" smtClean="0"/>
              <a:t>해당 버튼을 눌러 해당 </a:t>
            </a:r>
            <a:r>
              <a:rPr lang="ko-KR" altLang="en-US" sz="800" b="1" dirty="0" err="1" smtClean="0"/>
              <a:t>탈리스만</a:t>
            </a:r>
            <a:r>
              <a:rPr lang="ko-KR" altLang="en-US" sz="800" b="1" dirty="0" smtClean="0"/>
              <a:t> 레벨을 올릴 수 있다</a:t>
            </a:r>
            <a:r>
              <a:rPr lang="en-US" altLang="ko-KR" sz="800" b="1" dirty="0" smtClean="0"/>
              <a:t>.</a:t>
            </a:r>
          </a:p>
          <a:p>
            <a:r>
              <a:rPr lang="ko-KR" altLang="en-US" sz="800" b="1" dirty="0" err="1" smtClean="0"/>
              <a:t>탈리스만</a:t>
            </a:r>
            <a:r>
              <a:rPr lang="ko-KR" altLang="en-US" sz="800" b="1" dirty="0" smtClean="0"/>
              <a:t> 아이콘에 마우스를 올려 해당 </a:t>
            </a:r>
            <a:r>
              <a:rPr lang="ko-KR" altLang="en-US" sz="800" b="1" dirty="0" err="1" smtClean="0"/>
              <a:t>탈리스만에</a:t>
            </a:r>
            <a:r>
              <a:rPr lang="ko-KR" altLang="en-US" sz="800" b="1" dirty="0" smtClean="0"/>
              <a:t> 대한 </a:t>
            </a:r>
            <a:r>
              <a:rPr lang="ko-KR" altLang="en-US" sz="800" b="1" dirty="0" err="1" smtClean="0"/>
              <a:t>툴팁을</a:t>
            </a:r>
            <a:r>
              <a:rPr lang="ko-KR" altLang="en-US" sz="800" b="1" dirty="0" smtClean="0"/>
              <a:t> 읽을 수 있다</a:t>
            </a:r>
            <a:r>
              <a:rPr lang="en-US" altLang="ko-KR" sz="800" b="1" dirty="0"/>
              <a:t>.</a:t>
            </a:r>
            <a:endParaRPr lang="en-US" altLang="ko-KR" sz="800" b="1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3769037" y="4612510"/>
            <a:ext cx="16568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 smtClean="0">
                <a:solidFill>
                  <a:srgbClr val="0070C0"/>
                </a:solidFill>
              </a:rPr>
              <a:t>보유 </a:t>
            </a:r>
            <a:r>
              <a:rPr lang="ko-KR" altLang="en-US" sz="1050" b="1" dirty="0" err="1" smtClean="0">
                <a:solidFill>
                  <a:srgbClr val="0070C0"/>
                </a:solidFill>
              </a:rPr>
              <a:t>스킬포인트</a:t>
            </a:r>
            <a:r>
              <a:rPr lang="ko-KR" altLang="en-US" sz="1050" b="1" dirty="0" smtClean="0">
                <a:solidFill>
                  <a:srgbClr val="0070C0"/>
                </a:solidFill>
              </a:rPr>
              <a:t> </a:t>
            </a:r>
            <a:r>
              <a:rPr lang="en-US" altLang="ko-KR" sz="1050" b="1" dirty="0" smtClean="0">
                <a:solidFill>
                  <a:srgbClr val="0070C0"/>
                </a:solidFill>
              </a:rPr>
              <a:t>: +1</a:t>
            </a:r>
            <a:endParaRPr lang="ko-KR" altLang="en-US" sz="1050" b="1" dirty="0">
              <a:solidFill>
                <a:srgbClr val="0070C0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567689" y="4270123"/>
            <a:ext cx="31294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 err="1" smtClean="0"/>
              <a:t>스킬포인트</a:t>
            </a:r>
            <a:r>
              <a:rPr lang="ko-KR" altLang="en-US" sz="800" b="1" dirty="0" smtClean="0"/>
              <a:t> 표시 텍스트</a:t>
            </a:r>
            <a:r>
              <a:rPr lang="en-US" altLang="ko-KR" sz="800" b="1" dirty="0" smtClean="0"/>
              <a:t>, </a:t>
            </a:r>
            <a:r>
              <a:rPr lang="ko-KR" altLang="en-US" sz="800" b="1" dirty="0" smtClean="0"/>
              <a:t>스킬포인트를 </a:t>
            </a:r>
            <a:r>
              <a:rPr lang="en-US" altLang="ko-KR" sz="800" b="1" dirty="0" smtClean="0"/>
              <a:t>1</a:t>
            </a:r>
            <a:r>
              <a:rPr lang="ko-KR" altLang="en-US" sz="800" b="1" dirty="0" smtClean="0"/>
              <a:t>개 이상 보유중일 경우 활성화되며 보유한 스킬포인트의 수를 숫자로 보여준다</a:t>
            </a:r>
            <a:r>
              <a:rPr lang="en-US" altLang="ko-KR" sz="800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45904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6006" y="191192"/>
            <a:ext cx="7414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UI </a:t>
            </a:r>
            <a:r>
              <a:rPr lang="ko-KR" altLang="en-US" sz="3600" b="1" dirty="0" smtClean="0"/>
              <a:t>상세 기능</a:t>
            </a:r>
            <a:r>
              <a:rPr lang="en-US" altLang="ko-KR" sz="3600" b="1" dirty="0" smtClean="0"/>
              <a:t>– </a:t>
            </a:r>
            <a:r>
              <a:rPr lang="ko-KR" altLang="en-US" sz="3600" b="1" dirty="0" smtClean="0"/>
              <a:t>게임 플레이 화면</a:t>
            </a:r>
            <a:r>
              <a:rPr lang="en-US" altLang="ko-KR" sz="3600" b="1" dirty="0" smtClean="0"/>
              <a:t>(2)</a:t>
            </a:r>
            <a:endParaRPr lang="ko-KR" altLang="en-US" sz="3600" b="1" dirty="0"/>
          </a:p>
        </p:txBody>
      </p:sp>
      <p:sp>
        <p:nvSpPr>
          <p:cNvPr id="11" name="직사각형 10"/>
          <p:cNvSpPr/>
          <p:nvPr/>
        </p:nvSpPr>
        <p:spPr>
          <a:xfrm>
            <a:off x="561889" y="1579417"/>
            <a:ext cx="7148945" cy="4256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6409113" y="4588625"/>
            <a:ext cx="1250611" cy="11804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미니맵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>
            <a:off x="1454423" y="4885619"/>
            <a:ext cx="4338631" cy="913779"/>
            <a:chOff x="790845" y="4711756"/>
            <a:chExt cx="5164134" cy="1087642"/>
          </a:xfrm>
        </p:grpSpPr>
        <p:pic>
          <p:nvPicPr>
            <p:cNvPr id="24" name="Picture 2" descr="https://t1.daumcdn.net/cfile/tistory/2525634C58285F5109"/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90845" y="4711756"/>
              <a:ext cx="4191001" cy="1057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https://t1.daumcdn.net/cfile/tistory/2525634C58285F5109"/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763978" y="4711756"/>
              <a:ext cx="4191001" cy="10572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순서도: 처리 25"/>
            <p:cNvSpPr/>
            <p:nvPr/>
          </p:nvSpPr>
          <p:spPr>
            <a:xfrm>
              <a:off x="1763979" y="4783826"/>
              <a:ext cx="1009650" cy="985206"/>
            </a:xfrm>
            <a:prstGeom prst="flowChartProcess">
              <a:avLst/>
            </a:prstGeom>
            <a:solidFill>
              <a:srgbClr val="142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포인트가 6개인 별 26"/>
            <p:cNvSpPr/>
            <p:nvPr/>
          </p:nvSpPr>
          <p:spPr>
            <a:xfrm>
              <a:off x="1763977" y="4783826"/>
              <a:ext cx="985206" cy="985206"/>
            </a:xfrm>
            <a:prstGeom prst="star6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rgbClr val="FFF2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8" name="그림 27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9422" y="4808321"/>
              <a:ext cx="960711" cy="960711"/>
            </a:xfrm>
            <a:prstGeom prst="rect">
              <a:avLst/>
            </a:prstGeom>
          </p:spPr>
        </p:pic>
        <p:sp>
          <p:nvSpPr>
            <p:cNvPr id="29" name="순서도: 판단 28"/>
            <p:cNvSpPr/>
            <p:nvPr/>
          </p:nvSpPr>
          <p:spPr>
            <a:xfrm rot="1580945">
              <a:off x="2232476" y="5264456"/>
              <a:ext cx="547552" cy="274854"/>
            </a:xfrm>
            <a:prstGeom prst="flowChartDecision">
              <a:avLst/>
            </a:prstGeom>
            <a:solidFill>
              <a:srgbClr val="99FF33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0" name="순서도: 판단 29"/>
            <p:cNvSpPr/>
            <p:nvPr/>
          </p:nvSpPr>
          <p:spPr>
            <a:xfrm rot="5400000">
              <a:off x="1988292" y="5381899"/>
              <a:ext cx="522968" cy="312029"/>
            </a:xfrm>
            <a:prstGeom prst="flowChartDecision">
              <a:avLst/>
            </a:prstGeom>
            <a:solidFill>
              <a:srgbClr val="FFFF00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1" name="순서도: 판단 30"/>
            <p:cNvSpPr/>
            <p:nvPr/>
          </p:nvSpPr>
          <p:spPr>
            <a:xfrm rot="19749159">
              <a:off x="2244686" y="5024101"/>
              <a:ext cx="522968" cy="277299"/>
            </a:xfrm>
            <a:prstGeom prst="flowChartDecision">
              <a:avLst/>
            </a:prstGeom>
            <a:solidFill>
              <a:srgbClr val="FFFFFF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3" name="순서도: 판단 32"/>
            <p:cNvSpPr/>
            <p:nvPr/>
          </p:nvSpPr>
          <p:spPr>
            <a:xfrm rot="19845132">
              <a:off x="1733164" y="5243250"/>
              <a:ext cx="533685" cy="312029"/>
            </a:xfrm>
            <a:prstGeom prst="flowChartDecision">
              <a:avLst/>
            </a:prstGeom>
            <a:solidFill>
              <a:srgbClr val="7030A0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  <p:sp>
          <p:nvSpPr>
            <p:cNvPr id="34" name="순서도: 판단 33"/>
            <p:cNvSpPr/>
            <p:nvPr/>
          </p:nvSpPr>
          <p:spPr>
            <a:xfrm rot="1551643">
              <a:off x="1733164" y="5011115"/>
              <a:ext cx="533685" cy="267717"/>
            </a:xfrm>
            <a:prstGeom prst="flowChartDecision">
              <a:avLst/>
            </a:prstGeom>
            <a:solidFill>
              <a:srgbClr val="0070C0">
                <a:alpha val="43922"/>
              </a:srgb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/>
                <a:t>+</a:t>
              </a:r>
              <a:endParaRPr lang="ko-KR" altLang="en-US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5381625" y="1579417"/>
            <a:ext cx="1276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5122" name="Picture 2" descr="https://i.ytimg.com/vi/XUWqDJXdcyM/maxresdefault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64" t="2992" r="36960" b="86003"/>
          <a:stretch/>
        </p:blipFill>
        <p:spPr bwMode="auto">
          <a:xfrm>
            <a:off x="5902310" y="1692227"/>
            <a:ext cx="1683824" cy="409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615263" y="1547121"/>
            <a:ext cx="1075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00:00</a:t>
            </a:r>
            <a:endParaRPr lang="ko-KR" altLang="en-US" b="1" dirty="0"/>
          </a:p>
        </p:txBody>
      </p:sp>
      <p:sp>
        <p:nvSpPr>
          <p:cNvPr id="50" name="직사각형 49"/>
          <p:cNvSpPr/>
          <p:nvPr/>
        </p:nvSpPr>
        <p:spPr>
          <a:xfrm>
            <a:off x="5215950" y="5050600"/>
            <a:ext cx="482386" cy="447741"/>
          </a:xfrm>
          <a:prstGeom prst="rect">
            <a:avLst/>
          </a:prstGeom>
          <a:solidFill>
            <a:srgbClr val="7F7F7F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/>
              <a:t>삭제 예정</a:t>
            </a:r>
            <a:endParaRPr lang="ko-KR" altLang="en-US" sz="1000" dirty="0"/>
          </a:p>
        </p:txBody>
      </p:sp>
      <p:sp>
        <p:nvSpPr>
          <p:cNvPr id="48" name="직사각형 47"/>
          <p:cNvSpPr/>
          <p:nvPr/>
        </p:nvSpPr>
        <p:spPr>
          <a:xfrm>
            <a:off x="561889" y="1579417"/>
            <a:ext cx="7148945" cy="4256117"/>
          </a:xfrm>
          <a:prstGeom prst="rect">
            <a:avLst/>
          </a:prstGeom>
          <a:solidFill>
            <a:srgbClr val="262626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2317086" y="1611019"/>
            <a:ext cx="3638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solidFill>
                  <a:srgbClr val="FFC000"/>
                </a:solidFill>
              </a:rPr>
              <a:t>(</a:t>
            </a:r>
            <a:r>
              <a:rPr lang="ko-KR" altLang="en-US" sz="3200" b="1" dirty="0" smtClean="0">
                <a:solidFill>
                  <a:srgbClr val="FFC000"/>
                </a:solidFill>
              </a:rPr>
              <a:t>닉네임</a:t>
            </a:r>
            <a:r>
              <a:rPr lang="en-US" altLang="ko-KR" sz="3200" b="1" dirty="0" smtClean="0">
                <a:solidFill>
                  <a:srgbClr val="FFC000"/>
                </a:solidFill>
              </a:rPr>
              <a:t>)</a:t>
            </a:r>
            <a:r>
              <a:rPr lang="ko-KR" altLang="en-US" sz="3200" b="1" dirty="0" smtClean="0">
                <a:solidFill>
                  <a:srgbClr val="FFC000"/>
                </a:solidFill>
              </a:rPr>
              <a:t>의</a:t>
            </a:r>
            <a:r>
              <a:rPr lang="en-US" altLang="ko-KR" sz="3200" b="1" dirty="0" smtClean="0">
                <a:solidFill>
                  <a:srgbClr val="FFC000"/>
                </a:solidFill>
              </a:rPr>
              <a:t> </a:t>
            </a:r>
            <a:r>
              <a:rPr lang="ko-KR" altLang="en-US" sz="3200" b="1" dirty="0" smtClean="0">
                <a:solidFill>
                  <a:srgbClr val="FFC000"/>
                </a:solidFill>
              </a:rPr>
              <a:t>승리</a:t>
            </a:r>
            <a:r>
              <a:rPr lang="en-US" altLang="ko-KR" sz="3200" b="1" dirty="0" smtClean="0">
                <a:solidFill>
                  <a:srgbClr val="FFC000"/>
                </a:solidFill>
              </a:rPr>
              <a:t>!</a:t>
            </a:r>
            <a:endParaRPr lang="ko-KR" altLang="en-US" sz="3200" b="1" dirty="0">
              <a:solidFill>
                <a:srgbClr val="FFC000"/>
              </a:solidFill>
            </a:endParaRPr>
          </a:p>
        </p:txBody>
      </p:sp>
      <p:pic>
        <p:nvPicPr>
          <p:cNvPr id="61" name="Picture 2" descr="이미지"/>
          <p:cNvPicPr>
            <a:picLocks noChangeAspect="1" noChangeArrowheads="1" noCrop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34" y="1790505"/>
            <a:ext cx="2896327" cy="321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모서리가 둥근 직사각형 61"/>
          <p:cNvSpPr/>
          <p:nvPr/>
        </p:nvSpPr>
        <p:spPr>
          <a:xfrm>
            <a:off x="1833503" y="5072747"/>
            <a:ext cx="1835810" cy="5982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리셋</a:t>
            </a:r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3669313" y="2340756"/>
            <a:ext cx="2029023" cy="1971025"/>
          </a:xfrm>
          <a:prstGeom prst="roundRect">
            <a:avLst>
              <a:gd name="adj" fmla="val 7314"/>
            </a:avLst>
          </a:prstGeom>
          <a:solidFill>
            <a:srgbClr val="FFF2CC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모서리가 둥근 직사각형 62"/>
          <p:cNvSpPr/>
          <p:nvPr/>
        </p:nvSpPr>
        <p:spPr>
          <a:xfrm>
            <a:off x="4308536" y="5072747"/>
            <a:ext cx="1835810" cy="5982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나가기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669313" y="2400300"/>
            <a:ext cx="1870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LV.16 </a:t>
            </a:r>
            <a:r>
              <a:rPr lang="ko-KR" altLang="en-US" dirty="0" smtClean="0"/>
              <a:t>리아나</a:t>
            </a:r>
            <a:endParaRPr lang="ko-KR" alt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3669313" y="2772094"/>
            <a:ext cx="2286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승점</a:t>
            </a:r>
            <a:r>
              <a:rPr lang="en-US" altLang="ko-KR" dirty="0" smtClean="0"/>
              <a:t>: 7</a:t>
            </a:r>
            <a:r>
              <a:rPr lang="ko-KR" altLang="en-US" dirty="0" smtClean="0"/>
              <a:t>점 획득</a:t>
            </a:r>
            <a:endParaRPr lang="ko-KR" alt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3669313" y="3143888"/>
            <a:ext cx="2286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입힌 </a:t>
            </a:r>
            <a:r>
              <a:rPr lang="ko-KR" altLang="en-US" dirty="0" err="1" smtClean="0"/>
              <a:t>피해량</a:t>
            </a:r>
            <a:r>
              <a:rPr lang="en-US" altLang="ko-KR" dirty="0" smtClean="0"/>
              <a:t>: 0000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955280" y="1916453"/>
            <a:ext cx="3360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(</a:t>
            </a:r>
            <a:r>
              <a:rPr lang="ko-KR" altLang="en-US" dirty="0" smtClean="0"/>
              <a:t>영 </a:t>
            </a:r>
            <a:r>
              <a:rPr lang="ko-KR" altLang="en-US" dirty="0" err="1" smtClean="0"/>
              <a:t>아닌거같다면</a:t>
            </a:r>
            <a:r>
              <a:rPr lang="ko-KR" altLang="en-US" dirty="0" smtClean="0"/>
              <a:t> 버튼만 넣고 진행하겠습니다</a:t>
            </a:r>
            <a:r>
              <a:rPr lang="en-US" altLang="ko-KR" dirty="0" smtClean="0"/>
              <a:t>.)</a:t>
            </a:r>
            <a:endParaRPr lang="ko-KR" altLang="en-US" dirty="0"/>
          </a:p>
        </p:txBody>
      </p:sp>
      <p:sp>
        <p:nvSpPr>
          <p:cNvPr id="18" name="아래쪽 화살표 17"/>
          <p:cNvSpPr/>
          <p:nvPr/>
        </p:nvSpPr>
        <p:spPr>
          <a:xfrm>
            <a:off x="2059786" y="1411361"/>
            <a:ext cx="212211" cy="69002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/>
          <p:cNvSpPr txBox="1"/>
          <p:nvPr/>
        </p:nvSpPr>
        <p:spPr>
          <a:xfrm>
            <a:off x="815726" y="974261"/>
            <a:ext cx="39909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MVP </a:t>
            </a:r>
            <a:r>
              <a:rPr lang="ko-KR" altLang="en-US" sz="1050" dirty="0" smtClean="0"/>
              <a:t>화면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승리한 유저의 캐릭터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레벨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피해량</a:t>
            </a:r>
            <a:r>
              <a:rPr lang="ko-KR" altLang="en-US" sz="1050" dirty="0" smtClean="0"/>
              <a:t> 등의 정보를 보여주면서 강조한다</a:t>
            </a:r>
            <a:r>
              <a:rPr lang="en-US" altLang="ko-KR" sz="1050" dirty="0" smtClean="0"/>
              <a:t>.</a:t>
            </a:r>
          </a:p>
        </p:txBody>
      </p:sp>
      <p:cxnSp>
        <p:nvCxnSpPr>
          <p:cNvPr id="67" name="꺾인 연결선 66"/>
          <p:cNvCxnSpPr>
            <a:endCxn id="62" idx="2"/>
          </p:cNvCxnSpPr>
          <p:nvPr/>
        </p:nvCxnSpPr>
        <p:spPr>
          <a:xfrm rot="5400000" flipH="1" flipV="1">
            <a:off x="2347414" y="5834881"/>
            <a:ext cx="567896" cy="240092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꺾인 연결선 67"/>
          <p:cNvCxnSpPr>
            <a:stCxn id="70" idx="0"/>
            <a:endCxn id="63" idx="2"/>
          </p:cNvCxnSpPr>
          <p:nvPr/>
        </p:nvCxnSpPr>
        <p:spPr>
          <a:xfrm rot="16200000" flipV="1">
            <a:off x="5278315" y="5619106"/>
            <a:ext cx="572123" cy="675869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553576" y="6243102"/>
            <a:ext cx="34183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리셋 버튼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클릭시</a:t>
            </a:r>
            <a:r>
              <a:rPr lang="ko-KR" altLang="en-US" sz="1050" dirty="0" smtClean="0"/>
              <a:t> 모든 수치를 초기화하고 </a:t>
            </a:r>
            <a:r>
              <a:rPr lang="ko-KR" altLang="en-US" sz="1050" b="1" dirty="0" smtClean="0">
                <a:solidFill>
                  <a:schemeClr val="accent2">
                    <a:lumMod val="75000"/>
                  </a:schemeClr>
                </a:solidFill>
              </a:rPr>
              <a:t>게임을 </a:t>
            </a:r>
            <a:endParaRPr lang="en-US" altLang="ko-KR" sz="1050" b="1" dirty="0" smtClean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ko-KR" altLang="en-US" sz="1050" b="1" dirty="0" err="1" smtClean="0">
                <a:solidFill>
                  <a:schemeClr val="accent2">
                    <a:lumMod val="75000"/>
                  </a:schemeClr>
                </a:solidFill>
              </a:rPr>
              <a:t>재시작한다</a:t>
            </a:r>
            <a:r>
              <a:rPr lang="en-US" altLang="ko-KR" sz="1050" b="1" dirty="0" smtClean="0">
                <a:solidFill>
                  <a:schemeClr val="accent2">
                    <a:lumMod val="75000"/>
                  </a:schemeClr>
                </a:solidFill>
              </a:rPr>
              <a:t>.</a:t>
            </a:r>
            <a:r>
              <a:rPr lang="en-US" altLang="ko-KR" sz="1050" dirty="0" smtClean="0"/>
              <a:t> (</a:t>
            </a:r>
            <a:r>
              <a:rPr lang="ko-KR" altLang="en-US" sz="1050" dirty="0" err="1" smtClean="0"/>
              <a:t>전시회용</a:t>
            </a:r>
            <a:r>
              <a:rPr lang="ko-KR" altLang="en-US" sz="1050" dirty="0" smtClean="0"/>
              <a:t> 임시 기능</a:t>
            </a:r>
            <a:r>
              <a:rPr lang="en-US" altLang="ko-KR" sz="1050" dirty="0" smtClean="0"/>
              <a:t>)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4193135" y="6243102"/>
            <a:ext cx="34183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리셋 버튼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클릭시</a:t>
            </a:r>
            <a:r>
              <a:rPr lang="ko-KR" altLang="en-US" sz="1050" dirty="0" smtClean="0"/>
              <a:t> 모든 플레이어가 </a:t>
            </a:r>
            <a:r>
              <a:rPr lang="ko-KR" altLang="en-US" sz="1050" b="1" dirty="0" smtClean="0">
                <a:solidFill>
                  <a:schemeClr val="accent2">
                    <a:lumMod val="75000"/>
                  </a:schemeClr>
                </a:solidFill>
              </a:rPr>
              <a:t>대기 화면</a:t>
            </a:r>
            <a:r>
              <a:rPr lang="ko-KR" altLang="en-US" sz="1050" dirty="0" smtClean="0"/>
              <a:t>으로 이동한다</a:t>
            </a:r>
            <a:r>
              <a:rPr lang="en-US" altLang="ko-KR" sz="105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8077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/>
          <p:cNvSpPr txBox="1"/>
          <p:nvPr/>
        </p:nvSpPr>
        <p:spPr>
          <a:xfrm>
            <a:off x="266006" y="191192"/>
            <a:ext cx="7414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UI </a:t>
            </a:r>
            <a:r>
              <a:rPr lang="ko-KR" altLang="en-US" sz="3600" b="1" dirty="0" smtClean="0"/>
              <a:t>상세 기능</a:t>
            </a:r>
            <a:r>
              <a:rPr lang="en-US" altLang="ko-KR" sz="3600" b="1" dirty="0" smtClean="0"/>
              <a:t>– </a:t>
            </a:r>
            <a:r>
              <a:rPr lang="ko-KR" altLang="en-US" sz="3600" b="1" dirty="0" smtClean="0"/>
              <a:t>게임 종료 시 </a:t>
            </a:r>
            <a:r>
              <a:rPr lang="en-US" altLang="ko-KR" sz="3600" b="1" dirty="0" smtClean="0"/>
              <a:t>UI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65697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6007" y="191192"/>
            <a:ext cx="5619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mtClean="0"/>
              <a:t>목차</a:t>
            </a:r>
            <a:endParaRPr lang="ko-KR" altLang="en-US" sz="3600" b="1"/>
          </a:p>
        </p:txBody>
      </p:sp>
      <p:sp>
        <p:nvSpPr>
          <p:cNvPr id="8" name="TextBox 7"/>
          <p:cNvSpPr txBox="1"/>
          <p:nvPr/>
        </p:nvSpPr>
        <p:spPr>
          <a:xfrm>
            <a:off x="449233" y="4265121"/>
            <a:ext cx="104047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/>
              <a:t>*UI </a:t>
            </a:r>
            <a:r>
              <a:rPr lang="ko-KR" altLang="en-US" sz="1600" dirty="0" smtClean="0"/>
              <a:t>기획은 전시회에서 플레이할 버전이 아닌 완전 정석대로 진행하였고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구현도 </a:t>
            </a:r>
            <a:r>
              <a:rPr lang="en-US" altLang="ko-KR" sz="1600" dirty="0" smtClean="0"/>
              <a:t>100% </a:t>
            </a:r>
            <a:r>
              <a:rPr lang="ko-KR" altLang="en-US" sz="1600" dirty="0" smtClean="0"/>
              <a:t>진행할 예정입니다</a:t>
            </a:r>
            <a:r>
              <a:rPr lang="en-US" altLang="ko-KR" sz="16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*</a:t>
            </a:r>
            <a:r>
              <a:rPr lang="ko-KR" altLang="en-US" sz="1600" dirty="0" smtClean="0"/>
              <a:t>본 문서에서 빠진 내용이 있다면 삭제된 것이 아닌 누락된 부분일 수 있으니 문의해주시기 바랍니다</a:t>
            </a:r>
            <a:r>
              <a:rPr lang="en-US" altLang="ko-KR" sz="16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*</a:t>
            </a:r>
            <a:r>
              <a:rPr lang="ko-KR" altLang="en-US" sz="1600" dirty="0" smtClean="0"/>
              <a:t>화면 내의 배치와 기능을 강조하기 위해 일부 화면은 기존 디자인이 아닌 기본 도형을 사용했습니다</a:t>
            </a:r>
            <a:r>
              <a:rPr lang="en-US" altLang="ko-KR" sz="16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600" dirty="0" smtClean="0"/>
              <a:t>*</a:t>
            </a:r>
            <a:r>
              <a:rPr lang="ko-KR" altLang="en-US" sz="1600" dirty="0" err="1" smtClean="0"/>
              <a:t>기획측에서</a:t>
            </a:r>
            <a:r>
              <a:rPr lang="ko-KR" altLang="en-US" sz="1600" dirty="0" smtClean="0"/>
              <a:t> 디자인된 정확한 수치를 모르기에 수치는 비워 놨고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추후에 수치를 기입한 상태로 수정해서 올려주시면 감사하겠습니다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349481" y="1589636"/>
            <a:ext cx="56194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UI </a:t>
            </a:r>
            <a:r>
              <a:rPr lang="ko-KR" altLang="en-US" sz="2400" dirty="0" smtClean="0"/>
              <a:t>흐름도</a:t>
            </a:r>
            <a:endParaRPr lang="en-US" altLang="ko-KR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smtClean="0"/>
              <a:t>각 </a:t>
            </a:r>
            <a:r>
              <a:rPr lang="ko-KR" altLang="en-US" sz="2400" dirty="0" err="1" smtClean="0"/>
              <a:t>화면별</a:t>
            </a:r>
            <a:r>
              <a:rPr lang="ko-KR" altLang="en-US" sz="2400" dirty="0" smtClean="0"/>
              <a:t> 기능 및 배치 설명</a:t>
            </a:r>
            <a:endParaRPr lang="ko-KR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266007" y="3841556"/>
            <a:ext cx="56194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smtClean="0"/>
              <a:t>특이 </a:t>
            </a:r>
            <a:r>
              <a:rPr lang="ko-KR" altLang="en-US" sz="2400" b="1" dirty="0" smtClean="0"/>
              <a:t>사항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033670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6007" y="191192"/>
            <a:ext cx="5619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smtClean="0"/>
              <a:t>UI </a:t>
            </a:r>
            <a:r>
              <a:rPr lang="ko-KR" altLang="en-US" sz="3600" b="1" dirty="0" smtClean="0"/>
              <a:t>흐름도</a:t>
            </a:r>
            <a:endParaRPr lang="ko-KR" altLang="en-US" sz="3600" b="1" dirty="0"/>
          </a:p>
        </p:txBody>
      </p:sp>
      <p:cxnSp>
        <p:nvCxnSpPr>
          <p:cNvPr id="18" name="직선 화살표 연결선 17"/>
          <p:cNvCxnSpPr>
            <a:stCxn id="71" idx="3"/>
            <a:endCxn id="19" idx="1"/>
          </p:cNvCxnSpPr>
          <p:nvPr/>
        </p:nvCxnSpPr>
        <p:spPr>
          <a:xfrm>
            <a:off x="2088884" y="5178342"/>
            <a:ext cx="1639907" cy="58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모서리가 둥근 직사각형 18"/>
          <p:cNvSpPr/>
          <p:nvPr/>
        </p:nvSpPr>
        <p:spPr>
          <a:xfrm>
            <a:off x="3728791" y="4897445"/>
            <a:ext cx="1464084" cy="57357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캐릭터 선택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138005" y="4391199"/>
            <a:ext cx="349481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 smtClean="0"/>
              <a:t>60</a:t>
            </a:r>
            <a:r>
              <a:rPr lang="ko-KR" altLang="en-US" sz="1050" b="1" dirty="0" err="1" smtClean="0"/>
              <a:t>초동안</a:t>
            </a:r>
            <a:r>
              <a:rPr lang="ko-KR" altLang="en-US" sz="1050" b="1" dirty="0" smtClean="0"/>
              <a:t> 챔피언 선택</a:t>
            </a:r>
            <a:r>
              <a:rPr lang="en-US" altLang="ko-KR" sz="1050" b="1" dirty="0" smtClean="0"/>
              <a:t>(</a:t>
            </a:r>
            <a:r>
              <a:rPr lang="ko-KR" altLang="en-US" sz="1050" b="1" dirty="0" smtClean="0"/>
              <a:t>캐릭터 중복 가능</a:t>
            </a:r>
            <a:r>
              <a:rPr lang="en-US" altLang="ko-KR" sz="1050" b="1" dirty="0" smtClean="0"/>
              <a:t>)</a:t>
            </a:r>
          </a:p>
          <a:p>
            <a:pPr algn="ctr"/>
            <a:r>
              <a:rPr lang="en-US" altLang="ko-KR" sz="1050" b="1" dirty="0" smtClean="0"/>
              <a:t>10</a:t>
            </a:r>
            <a:r>
              <a:rPr lang="ko-KR" altLang="en-US" sz="1050" b="1" dirty="0" smtClean="0"/>
              <a:t>초 대기시간 후 게임 플레이 화면으로 이동</a:t>
            </a:r>
            <a:endParaRPr lang="en-US" altLang="ko-KR" sz="1050" b="1" dirty="0" smtClean="0"/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8033689" y="5141843"/>
            <a:ext cx="1775329" cy="1824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173947" y="4325702"/>
            <a:ext cx="349481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플레이어가 승리 조건 달성 또는 </a:t>
            </a:r>
            <a:r>
              <a:rPr lang="en-US" altLang="ko-KR" sz="1050" b="1" dirty="0" smtClean="0"/>
              <a:t>12</a:t>
            </a:r>
            <a:r>
              <a:rPr lang="ko-KR" altLang="en-US" sz="1050" b="1" dirty="0" smtClean="0"/>
              <a:t>분 </a:t>
            </a:r>
            <a:r>
              <a:rPr lang="ko-KR" altLang="en-US" sz="1050" b="1" dirty="0" err="1" smtClean="0"/>
              <a:t>경과시</a:t>
            </a:r>
            <a:endParaRPr lang="en-US" altLang="ko-KR" sz="1050" b="1" dirty="0" smtClean="0"/>
          </a:p>
          <a:p>
            <a:pPr algn="ctr"/>
            <a:r>
              <a:rPr lang="ko-KR" altLang="en-US" sz="1050" b="1" dirty="0" smtClean="0"/>
              <a:t>승자 강조 </a:t>
            </a:r>
            <a:r>
              <a:rPr lang="en-US" altLang="ko-KR" sz="1050" b="1" dirty="0" smtClean="0"/>
              <a:t>UI </a:t>
            </a:r>
            <a:r>
              <a:rPr lang="ko-KR" altLang="en-US" sz="1050" b="1" dirty="0" smtClean="0"/>
              <a:t>띄워주고 리셋 또는 대기화면으로 버튼</a:t>
            </a:r>
            <a:endParaRPr lang="en-US" altLang="ko-KR" sz="1050" b="1" dirty="0" smtClean="0"/>
          </a:p>
          <a:p>
            <a:pPr algn="ctr"/>
            <a:r>
              <a:rPr lang="ko-KR" altLang="en-US" sz="1050" b="1" dirty="0" smtClean="0"/>
              <a:t>활성화 </a:t>
            </a:r>
            <a:endParaRPr lang="en-US" altLang="ko-KR" sz="1050" b="1" dirty="0" smtClean="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2910047" y="2524417"/>
            <a:ext cx="2327499" cy="58900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캐릭터별</a:t>
            </a:r>
            <a:r>
              <a:rPr lang="ko-KR" altLang="en-US" dirty="0" smtClean="0"/>
              <a:t> 소개 화면</a:t>
            </a:r>
            <a:endParaRPr lang="en-US" altLang="ko-KR" dirty="0" smtClean="0"/>
          </a:p>
        </p:txBody>
      </p:sp>
      <p:cxnSp>
        <p:nvCxnSpPr>
          <p:cNvPr id="42" name="직선 화살표 연결선 41"/>
          <p:cNvCxnSpPr/>
          <p:nvPr/>
        </p:nvCxnSpPr>
        <p:spPr>
          <a:xfrm flipH="1">
            <a:off x="1891800" y="2686702"/>
            <a:ext cx="101824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/>
          <p:nvPr/>
        </p:nvCxnSpPr>
        <p:spPr>
          <a:xfrm>
            <a:off x="1891799" y="2974405"/>
            <a:ext cx="101824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633631" y="1925438"/>
            <a:ext cx="1866027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캐릭터 일러스트를</a:t>
            </a:r>
            <a:endParaRPr lang="en-US" altLang="ko-KR" sz="1050" b="1" dirty="0" smtClean="0"/>
          </a:p>
          <a:p>
            <a:pPr algn="ctr"/>
            <a:r>
              <a:rPr lang="ko-KR" altLang="en-US" sz="1050" b="1" dirty="0" smtClean="0"/>
              <a:t>클릭하여 각 </a:t>
            </a:r>
            <a:r>
              <a:rPr lang="ko-KR" altLang="en-US" sz="1050" b="1" dirty="0" err="1" smtClean="0"/>
              <a:t>캐릭터별</a:t>
            </a:r>
            <a:r>
              <a:rPr lang="ko-KR" altLang="en-US" sz="1050" b="1" dirty="0" smtClean="0"/>
              <a:t> 소개 </a:t>
            </a:r>
            <a:r>
              <a:rPr lang="en-US" altLang="ko-KR" sz="1050" b="1" dirty="0" smtClean="0"/>
              <a:t>(</a:t>
            </a:r>
            <a:r>
              <a:rPr lang="ko-KR" altLang="en-US" sz="1050" b="1" dirty="0" smtClean="0"/>
              <a:t>개요</a:t>
            </a:r>
            <a:r>
              <a:rPr lang="en-US" altLang="ko-KR" sz="1050" b="1" dirty="0" smtClean="0"/>
              <a:t>)</a:t>
            </a:r>
            <a:r>
              <a:rPr lang="ko-KR" altLang="en-US" sz="1050" b="1" dirty="0" smtClean="0"/>
              <a:t>화면으로 이동</a:t>
            </a:r>
            <a:endParaRPr lang="en-US" altLang="ko-KR" sz="1050" b="1" dirty="0" smtClean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803782" y="1101016"/>
            <a:ext cx="1305098" cy="57357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로그인 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화면</a:t>
            </a:r>
            <a:endParaRPr lang="ko-KR" altLang="en-US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803782" y="2514898"/>
            <a:ext cx="1305098" cy="57357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로비 화면</a:t>
            </a:r>
            <a:endParaRPr lang="ko-KR" altLang="en-US" dirty="0"/>
          </a:p>
        </p:txBody>
      </p:sp>
      <p:cxnSp>
        <p:nvCxnSpPr>
          <p:cNvPr id="14" name="직선 화살표 연결선 13"/>
          <p:cNvCxnSpPr>
            <a:stCxn id="12" idx="2"/>
            <a:endCxn id="13" idx="0"/>
          </p:cNvCxnSpPr>
          <p:nvPr/>
        </p:nvCxnSpPr>
        <p:spPr>
          <a:xfrm>
            <a:off x="1456331" y="1674594"/>
            <a:ext cx="0" cy="8403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-132161" y="1777243"/>
            <a:ext cx="166539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닉네임 입력</a:t>
            </a:r>
            <a:r>
              <a:rPr lang="en-US" altLang="ko-KR" sz="1050" b="1" dirty="0"/>
              <a:t> </a:t>
            </a:r>
            <a:r>
              <a:rPr lang="ko-KR" altLang="en-US" sz="1050" b="1" dirty="0" smtClean="0"/>
              <a:t>및 로그인 버튼 클릭으로</a:t>
            </a:r>
            <a:endParaRPr lang="en-US" altLang="ko-KR" sz="1050" b="1" dirty="0"/>
          </a:p>
          <a:p>
            <a:pPr algn="ctr"/>
            <a:r>
              <a:rPr lang="ko-KR" altLang="en-US" sz="1050" b="1" dirty="0" smtClean="0"/>
              <a:t>닉네임 저장</a:t>
            </a:r>
            <a:r>
              <a:rPr lang="en-US" altLang="ko-KR" sz="1050" b="1" dirty="0" smtClean="0"/>
              <a:t>+</a:t>
            </a:r>
            <a:r>
              <a:rPr lang="ko-KR" altLang="en-US" sz="1050" b="1" dirty="0" smtClean="0"/>
              <a:t>씬 이동</a:t>
            </a:r>
            <a:endParaRPr lang="en-US" altLang="ko-KR" sz="1050" b="1" dirty="0" smtClean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803782" y="3752124"/>
            <a:ext cx="1305098" cy="5735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방 찾기 </a:t>
            </a:r>
            <a:r>
              <a:rPr lang="ko-KR" altLang="en-US" dirty="0" smtClean="0"/>
              <a:t>화면</a:t>
            </a:r>
            <a:endParaRPr lang="ko-KR" altLang="en-US" dirty="0"/>
          </a:p>
        </p:txBody>
      </p:sp>
      <p:cxnSp>
        <p:nvCxnSpPr>
          <p:cNvPr id="35" name="직선 화살표 연결선 34"/>
          <p:cNvCxnSpPr>
            <a:stCxn id="13" idx="2"/>
            <a:endCxn id="17" idx="0"/>
          </p:cNvCxnSpPr>
          <p:nvPr/>
        </p:nvCxnSpPr>
        <p:spPr>
          <a:xfrm>
            <a:off x="1456331" y="3088476"/>
            <a:ext cx="0" cy="6636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410318" y="3174936"/>
            <a:ext cx="166539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게임 시작 버튼 클릭하여</a:t>
            </a:r>
            <a:endParaRPr lang="en-US" altLang="ko-KR" sz="1050" b="1" dirty="0" smtClean="0"/>
          </a:p>
          <a:p>
            <a:pPr algn="ctr"/>
            <a:r>
              <a:rPr lang="ko-KR" altLang="en-US" sz="1050" b="1" dirty="0" smtClean="0"/>
              <a:t>대기 화면으로 이동</a:t>
            </a:r>
            <a:endParaRPr lang="en-US" altLang="ko-KR" sz="1050" b="1" dirty="0" smtClean="0"/>
          </a:p>
        </p:txBody>
      </p:sp>
      <p:sp>
        <p:nvSpPr>
          <p:cNvPr id="71" name="모서리가 둥근 직사각형 70"/>
          <p:cNvSpPr/>
          <p:nvPr/>
        </p:nvSpPr>
        <p:spPr>
          <a:xfrm>
            <a:off x="783786" y="4891553"/>
            <a:ext cx="1305098" cy="57357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대기 화면</a:t>
            </a:r>
            <a:endParaRPr lang="ko-KR" altLang="en-US" dirty="0"/>
          </a:p>
        </p:txBody>
      </p:sp>
      <p:sp>
        <p:nvSpPr>
          <p:cNvPr id="72" name="모서리가 둥근 직사각형 71"/>
          <p:cNvSpPr/>
          <p:nvPr/>
        </p:nvSpPr>
        <p:spPr>
          <a:xfrm>
            <a:off x="374073" y="3477671"/>
            <a:ext cx="2192571" cy="1127093"/>
          </a:xfrm>
          <a:prstGeom prst="roundRect">
            <a:avLst/>
          </a:prstGeom>
          <a:solidFill>
            <a:srgbClr val="AFABAB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생략</a:t>
            </a:r>
            <a:endParaRPr lang="ko-KR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73" name="직선 화살표 연결선 72"/>
          <p:cNvCxnSpPr>
            <a:endCxn id="71" idx="0"/>
          </p:cNvCxnSpPr>
          <p:nvPr/>
        </p:nvCxnSpPr>
        <p:spPr>
          <a:xfrm flipH="1">
            <a:off x="1436335" y="4325702"/>
            <a:ext cx="19996" cy="56585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1567214" y="5465131"/>
            <a:ext cx="265573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 smtClean="0"/>
              <a:t>4</a:t>
            </a:r>
            <a:r>
              <a:rPr lang="ko-KR" altLang="en-US" sz="1050" b="1" dirty="0" smtClean="0"/>
              <a:t>명이 모두 있는 상황에서 방장이 시작 버튼을 누르면 캐릭터 선택창으로 이동</a:t>
            </a:r>
            <a:endParaRPr lang="en-US" altLang="ko-KR" sz="1050" b="1" dirty="0" smtClean="0"/>
          </a:p>
        </p:txBody>
      </p:sp>
      <p:sp>
        <p:nvSpPr>
          <p:cNvPr id="83" name="모서리가 둥근 직사각형 82"/>
          <p:cNvSpPr/>
          <p:nvPr/>
        </p:nvSpPr>
        <p:spPr>
          <a:xfrm>
            <a:off x="6492892" y="4891553"/>
            <a:ext cx="1540797" cy="57357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게임 플레이 </a:t>
            </a:r>
            <a:endParaRPr lang="ko-KR" altLang="en-US" dirty="0"/>
          </a:p>
        </p:txBody>
      </p:sp>
      <p:cxnSp>
        <p:nvCxnSpPr>
          <p:cNvPr id="84" name="직선 화살표 연결선 83"/>
          <p:cNvCxnSpPr>
            <a:stCxn id="19" idx="3"/>
            <a:endCxn id="83" idx="1"/>
          </p:cNvCxnSpPr>
          <p:nvPr/>
        </p:nvCxnSpPr>
        <p:spPr>
          <a:xfrm flipV="1">
            <a:off x="5192875" y="5178342"/>
            <a:ext cx="1300017" cy="58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/>
          <p:cNvSpPr/>
          <p:nvPr/>
        </p:nvSpPr>
        <p:spPr>
          <a:xfrm>
            <a:off x="9800920" y="4874927"/>
            <a:ext cx="1213658" cy="6483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버튼 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활성화</a:t>
            </a:r>
            <a:endParaRPr lang="ko-KR" altLang="en-US" dirty="0"/>
          </a:p>
        </p:txBody>
      </p:sp>
      <p:cxnSp>
        <p:nvCxnSpPr>
          <p:cNvPr id="92" name="꺾인 연결선 91"/>
          <p:cNvCxnSpPr>
            <a:stCxn id="90" idx="2"/>
            <a:endCxn id="83" idx="2"/>
          </p:cNvCxnSpPr>
          <p:nvPr/>
        </p:nvCxnSpPr>
        <p:spPr>
          <a:xfrm rot="5400000" flipH="1">
            <a:off x="8806426" y="3921996"/>
            <a:ext cx="58188" cy="3144458"/>
          </a:xfrm>
          <a:prstGeom prst="bentConnector3">
            <a:avLst>
              <a:gd name="adj1" fmla="val -392865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7076183" y="5745231"/>
            <a:ext cx="349481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한명이라도 리셋 버튼 </a:t>
            </a:r>
            <a:r>
              <a:rPr lang="ko-KR" altLang="en-US" sz="1050" b="1" dirty="0" err="1" smtClean="0"/>
              <a:t>클릭시</a:t>
            </a:r>
            <a:r>
              <a:rPr lang="ko-KR" altLang="en-US" sz="1050" b="1" dirty="0" smtClean="0"/>
              <a:t> 캐릭터는 그대로 두고</a:t>
            </a:r>
            <a:r>
              <a:rPr lang="en-US" altLang="ko-KR" sz="1050" b="1" dirty="0" smtClean="0"/>
              <a:t>,</a:t>
            </a:r>
          </a:p>
          <a:p>
            <a:pPr algn="ctr"/>
            <a:r>
              <a:rPr lang="ko-KR" altLang="en-US" sz="1050" b="1" dirty="0" smtClean="0"/>
              <a:t>모든 정보를 초기화하고 게임 다시 시작 </a:t>
            </a:r>
            <a:endParaRPr lang="en-US" altLang="ko-KR" sz="1050" b="1" dirty="0" smtClean="0"/>
          </a:p>
        </p:txBody>
      </p:sp>
      <p:cxnSp>
        <p:nvCxnSpPr>
          <p:cNvPr id="95" name="꺾인 연결선 94"/>
          <p:cNvCxnSpPr>
            <a:stCxn id="90" idx="2"/>
            <a:endCxn id="71" idx="2"/>
          </p:cNvCxnSpPr>
          <p:nvPr/>
        </p:nvCxnSpPr>
        <p:spPr>
          <a:xfrm rot="5400000" flipH="1">
            <a:off x="5892948" y="1008518"/>
            <a:ext cx="58188" cy="8971414"/>
          </a:xfrm>
          <a:prstGeom prst="bentConnector3">
            <a:avLst>
              <a:gd name="adj1" fmla="val -1307166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4073796" y="6344875"/>
            <a:ext cx="349481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b="1" dirty="0" smtClean="0"/>
              <a:t>한명이라도 대기화면으로 버튼 </a:t>
            </a:r>
            <a:r>
              <a:rPr lang="ko-KR" altLang="en-US" sz="1050" b="1" dirty="0" err="1" smtClean="0"/>
              <a:t>클릭시</a:t>
            </a:r>
            <a:r>
              <a:rPr lang="ko-KR" altLang="en-US" sz="1050" b="1" dirty="0" smtClean="0"/>
              <a:t> 모두 </a:t>
            </a:r>
            <a:endParaRPr lang="en-US" altLang="ko-KR" sz="1050" b="1" dirty="0" smtClean="0"/>
          </a:p>
          <a:p>
            <a:pPr algn="ctr"/>
            <a:r>
              <a:rPr lang="ko-KR" altLang="en-US" sz="1050" b="1" dirty="0" smtClean="0"/>
              <a:t>대기화면으로 이동</a:t>
            </a:r>
            <a:r>
              <a:rPr lang="en-US" altLang="ko-KR" sz="1050" b="1" dirty="0" smtClean="0"/>
              <a:t>, </a:t>
            </a:r>
            <a:r>
              <a:rPr lang="ko-KR" altLang="en-US" sz="1050" b="1" dirty="0" smtClean="0"/>
              <a:t>아무나 방장으로 지정</a:t>
            </a:r>
            <a:endParaRPr lang="en-US" altLang="ko-KR" sz="1050" b="1" dirty="0" smtClean="0"/>
          </a:p>
        </p:txBody>
      </p:sp>
    </p:spTree>
    <p:extLst>
      <p:ext uri="{BB962C8B-B14F-4D97-AF65-F5344CB8AC3E}">
        <p14:creationId xmlns:p14="http://schemas.microsoft.com/office/powerpoint/2010/main" val="2289880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6007" y="191192"/>
            <a:ext cx="62014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UI </a:t>
            </a:r>
            <a:r>
              <a:rPr lang="ko-KR" altLang="en-US" sz="3600" b="1" dirty="0" smtClean="0"/>
              <a:t>상세 기능</a:t>
            </a:r>
            <a:r>
              <a:rPr lang="en-US" altLang="ko-KR" sz="3600" b="1" dirty="0" smtClean="0"/>
              <a:t>– </a:t>
            </a:r>
            <a:r>
              <a:rPr lang="ko-KR" altLang="en-US" sz="3600" b="1" dirty="0" smtClean="0"/>
              <a:t>로그인 화면</a:t>
            </a:r>
            <a:endParaRPr lang="ko-KR" altLang="en-US" sz="3600" b="1" dirty="0"/>
          </a:p>
        </p:txBody>
      </p:sp>
      <p:sp>
        <p:nvSpPr>
          <p:cNvPr id="2" name="직사각형 1"/>
          <p:cNvSpPr/>
          <p:nvPr/>
        </p:nvSpPr>
        <p:spPr>
          <a:xfrm>
            <a:off x="542925" y="1162050"/>
            <a:ext cx="9505950" cy="5191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배경</a:t>
            </a:r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ko-KR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이미지</a:t>
            </a:r>
            <a:endParaRPr lang="en-US" altLang="ko-KR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57250" y="2947987"/>
            <a:ext cx="2371725" cy="142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976312" y="3314700"/>
            <a:ext cx="2133600" cy="34766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1743075" y="3800475"/>
            <a:ext cx="1247775" cy="42862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로그인</a:t>
            </a:r>
            <a:endParaRPr lang="ko-KR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38225" y="2943225"/>
            <a:ext cx="2033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닉네임 입력</a:t>
            </a:r>
            <a:endParaRPr lang="ko-KR" altLang="en-US" b="1" dirty="0"/>
          </a:p>
        </p:txBody>
      </p:sp>
      <p:cxnSp>
        <p:nvCxnSpPr>
          <p:cNvPr id="9" name="꺾인 연결선 8"/>
          <p:cNvCxnSpPr>
            <a:stCxn id="5" idx="2"/>
          </p:cNvCxnSpPr>
          <p:nvPr/>
        </p:nvCxnSpPr>
        <p:spPr>
          <a:xfrm rot="16200000" flipH="1">
            <a:off x="2336006" y="4260056"/>
            <a:ext cx="685800" cy="623887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00199" y="4909066"/>
            <a:ext cx="27432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로그인 버튼 클릭 시 입력한 닉네임을</a:t>
            </a:r>
            <a:endParaRPr lang="en-US" altLang="ko-KR" sz="1050" dirty="0" smtClean="0"/>
          </a:p>
          <a:p>
            <a:r>
              <a:rPr lang="ko-KR" altLang="en-US" sz="1050" dirty="0" smtClean="0"/>
              <a:t>저장하고 </a:t>
            </a:r>
            <a:r>
              <a:rPr lang="ko-KR" altLang="en-US" sz="1050" b="1" dirty="0" smtClean="0">
                <a:solidFill>
                  <a:schemeClr val="accent2">
                    <a:lumMod val="75000"/>
                  </a:schemeClr>
                </a:solidFill>
              </a:rPr>
              <a:t>로비 화면으로 이동</a:t>
            </a:r>
            <a:endParaRPr lang="ko-KR" altLang="en-US" sz="105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38" name="꺾인 연결선 37"/>
          <p:cNvCxnSpPr/>
          <p:nvPr/>
        </p:nvCxnSpPr>
        <p:spPr>
          <a:xfrm rot="5400000">
            <a:off x="844035" y="2556391"/>
            <a:ext cx="1064655" cy="447678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83417" y="2005382"/>
            <a:ext cx="274320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클릭하여 닉네임 입력 가능</a:t>
            </a:r>
            <a:endParaRPr lang="en-US" altLang="ko-KR" sz="1050" dirty="0" smtClean="0"/>
          </a:p>
        </p:txBody>
      </p:sp>
      <p:cxnSp>
        <p:nvCxnSpPr>
          <p:cNvPr id="44" name="꺾인 연결선 43"/>
          <p:cNvCxnSpPr/>
          <p:nvPr/>
        </p:nvCxnSpPr>
        <p:spPr>
          <a:xfrm rot="5400000">
            <a:off x="5129245" y="2816943"/>
            <a:ext cx="1064655" cy="447678"/>
          </a:xfrm>
          <a:prstGeom prst="bent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5031578" y="2067503"/>
            <a:ext cx="27432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각 캐릭터의 스파인 일러스트가</a:t>
            </a:r>
            <a:endParaRPr lang="en-US" altLang="ko-KR" sz="1050" dirty="0" smtClean="0"/>
          </a:p>
          <a:p>
            <a:r>
              <a:rPr lang="ko-KR" altLang="en-US" sz="1050" dirty="0" smtClean="0"/>
              <a:t>순차적으로 재생된다</a:t>
            </a:r>
            <a:r>
              <a:rPr lang="en-US" altLang="ko-KR" sz="105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4426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6007" y="191192"/>
            <a:ext cx="56194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UI </a:t>
            </a:r>
            <a:r>
              <a:rPr lang="ko-KR" altLang="en-US" sz="3600" b="1" dirty="0" smtClean="0"/>
              <a:t>상세 기능</a:t>
            </a:r>
            <a:r>
              <a:rPr lang="en-US" altLang="ko-KR" sz="3600" b="1" dirty="0" smtClean="0"/>
              <a:t>– </a:t>
            </a:r>
            <a:r>
              <a:rPr lang="ko-KR" altLang="en-US" sz="3600" b="1" dirty="0" smtClean="0"/>
              <a:t>로비 화면</a:t>
            </a:r>
            <a:endParaRPr lang="ko-KR" altLang="en-US" sz="3600" b="1" dirty="0"/>
          </a:p>
        </p:txBody>
      </p:sp>
      <p:sp>
        <p:nvSpPr>
          <p:cNvPr id="2" name="직사각형 1"/>
          <p:cNvSpPr/>
          <p:nvPr/>
        </p:nvSpPr>
        <p:spPr>
          <a:xfrm>
            <a:off x="542925" y="1191538"/>
            <a:ext cx="9505950" cy="5191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4413797" y="1314351"/>
            <a:ext cx="1247775" cy="42862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게임 시작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219200" y="2295525"/>
            <a:ext cx="1628775" cy="31527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리아나</a:t>
            </a:r>
            <a:endParaRPr lang="ko-KR" altLang="en-US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3524250" y="2295525"/>
            <a:ext cx="1628775" cy="31527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파운드</a:t>
            </a:r>
            <a:endParaRPr lang="ko-KR" altLang="en-US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5591175" y="2295525"/>
            <a:ext cx="1628775" cy="31527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루크리엘</a:t>
            </a:r>
            <a:endParaRPr lang="ko-KR" altLang="en-US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7820025" y="2295525"/>
            <a:ext cx="1628775" cy="31527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알리움</a:t>
            </a:r>
            <a:endParaRPr lang="ko-KR" altLang="en-US" dirty="0"/>
          </a:p>
        </p:txBody>
      </p:sp>
      <p:cxnSp>
        <p:nvCxnSpPr>
          <p:cNvPr id="18" name="꺾인 연결선 17"/>
          <p:cNvCxnSpPr>
            <a:stCxn id="19" idx="2"/>
            <a:endCxn id="5" idx="3"/>
          </p:cNvCxnSpPr>
          <p:nvPr/>
        </p:nvCxnSpPr>
        <p:spPr>
          <a:xfrm rot="5400000">
            <a:off x="6564559" y="80318"/>
            <a:ext cx="545360" cy="2351333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591175" y="406223"/>
            <a:ext cx="484346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클릭하여 </a:t>
            </a:r>
            <a:r>
              <a:rPr lang="ko-KR" altLang="en-US" sz="1050" b="1" dirty="0" smtClean="0">
                <a:solidFill>
                  <a:schemeClr val="accent2">
                    <a:lumMod val="75000"/>
                  </a:schemeClr>
                </a:solidFill>
              </a:rPr>
              <a:t>대기 화면</a:t>
            </a:r>
            <a:r>
              <a:rPr lang="ko-KR" altLang="en-US" sz="1050" dirty="0" smtClean="0"/>
              <a:t>으로 바로 이동</a:t>
            </a:r>
            <a:endParaRPr lang="en-US" altLang="ko-KR" sz="1050" dirty="0" smtClean="0"/>
          </a:p>
          <a:p>
            <a:r>
              <a:rPr lang="en-US" altLang="ko-KR" sz="1050" dirty="0" smtClean="0"/>
              <a:t>(</a:t>
            </a:r>
            <a:r>
              <a:rPr lang="ko-KR" altLang="en-US" sz="1050" dirty="0" smtClean="0"/>
              <a:t>본래 방 찾기</a:t>
            </a:r>
            <a:r>
              <a:rPr lang="en-US" altLang="ko-KR" sz="1050" dirty="0" smtClean="0"/>
              <a:t>/</a:t>
            </a:r>
            <a:r>
              <a:rPr lang="ko-KR" altLang="en-US" sz="1050" dirty="0" smtClean="0"/>
              <a:t>생성하기를 거쳐 대기 화면으로 가야하지만 방이 </a:t>
            </a:r>
            <a:r>
              <a:rPr lang="en-US" altLang="ko-KR" sz="1050" dirty="0" smtClean="0"/>
              <a:t>2</a:t>
            </a:r>
            <a:r>
              <a:rPr lang="ko-KR" altLang="en-US" sz="1050" dirty="0" smtClean="0"/>
              <a:t>개 이상 생성될 가능성이 없으므로 생략</a:t>
            </a:r>
            <a:r>
              <a:rPr lang="en-US" altLang="ko-KR" sz="1050" dirty="0" smtClean="0"/>
              <a:t>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286625" y="1853619"/>
            <a:ext cx="497919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캐릭터 일러스트 버튼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스파인 애니메이션이 아닌 정지된 일러스트가 출력된다</a:t>
            </a:r>
            <a:r>
              <a:rPr lang="en-US" altLang="ko-KR" sz="1050" dirty="0" smtClean="0"/>
              <a:t>.</a:t>
            </a:r>
          </a:p>
          <a:p>
            <a:r>
              <a:rPr lang="ko-KR" altLang="en-US" sz="1050" dirty="0" smtClean="0"/>
              <a:t>캐릭터 일러스트를 클릭하면 각 캐릭터의 </a:t>
            </a:r>
            <a:r>
              <a:rPr lang="ko-KR" altLang="en-US" sz="1050" b="1" dirty="0" smtClean="0">
                <a:solidFill>
                  <a:schemeClr val="accent2">
                    <a:lumMod val="75000"/>
                  </a:schemeClr>
                </a:solidFill>
              </a:rPr>
              <a:t>캐릭터 소개 페이지</a:t>
            </a:r>
            <a:r>
              <a:rPr lang="ko-KR" altLang="en-US" sz="1050" dirty="0" smtClean="0"/>
              <a:t>로 이동한다</a:t>
            </a:r>
            <a:r>
              <a:rPr lang="en-US" altLang="ko-KR" sz="1050" dirty="0"/>
              <a:t>.</a:t>
            </a:r>
            <a:endParaRPr lang="en-US" altLang="ko-KR" sz="1050" dirty="0" smtClean="0"/>
          </a:p>
        </p:txBody>
      </p:sp>
      <p:cxnSp>
        <p:nvCxnSpPr>
          <p:cNvPr id="25" name="꺾인 연결선 24"/>
          <p:cNvCxnSpPr>
            <a:stCxn id="24" idx="2"/>
            <a:endCxn id="17" idx="3"/>
          </p:cNvCxnSpPr>
          <p:nvPr/>
        </p:nvCxnSpPr>
        <p:spPr>
          <a:xfrm rot="5400000">
            <a:off x="8811112" y="2906805"/>
            <a:ext cx="1602796" cy="327420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오른쪽 화살표 25"/>
          <p:cNvSpPr/>
          <p:nvPr/>
        </p:nvSpPr>
        <p:spPr>
          <a:xfrm flipH="1">
            <a:off x="676275" y="1289222"/>
            <a:ext cx="466725" cy="4286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꺾인 연결선 30"/>
          <p:cNvCxnSpPr>
            <a:stCxn id="36" idx="0"/>
            <a:endCxn id="26" idx="1"/>
          </p:cNvCxnSpPr>
          <p:nvPr/>
        </p:nvCxnSpPr>
        <p:spPr>
          <a:xfrm rot="16200000" flipV="1">
            <a:off x="1434683" y="1211852"/>
            <a:ext cx="350084" cy="933450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76250" y="1853619"/>
            <a:ext cx="32004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돌아가기 버튼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클릭시</a:t>
            </a:r>
            <a:r>
              <a:rPr lang="ko-KR" altLang="en-US" sz="1050" dirty="0" smtClean="0"/>
              <a:t> </a:t>
            </a:r>
            <a:r>
              <a:rPr lang="ko-KR" altLang="en-US" sz="1050" b="1" dirty="0" smtClean="0">
                <a:solidFill>
                  <a:schemeClr val="accent2">
                    <a:lumMod val="75000"/>
                  </a:schemeClr>
                </a:solidFill>
              </a:rPr>
              <a:t>로그인 화면</a:t>
            </a:r>
            <a:r>
              <a:rPr lang="ko-KR" altLang="en-US" sz="1050" dirty="0" smtClean="0"/>
              <a:t>으로 이동한다</a:t>
            </a:r>
            <a:r>
              <a:rPr lang="en-US" altLang="ko-KR" sz="105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26715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6005" y="191192"/>
            <a:ext cx="83160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UI </a:t>
            </a:r>
            <a:r>
              <a:rPr lang="ko-KR" altLang="en-US" sz="3600" b="1" dirty="0" smtClean="0"/>
              <a:t>상세 기능</a:t>
            </a:r>
            <a:r>
              <a:rPr lang="en-US" altLang="ko-KR" sz="3600" b="1" dirty="0" smtClean="0"/>
              <a:t>– </a:t>
            </a:r>
            <a:r>
              <a:rPr lang="ko-KR" altLang="en-US" sz="3600" b="1" dirty="0" smtClean="0"/>
              <a:t>캐릭터 소개 화면</a:t>
            </a:r>
            <a:r>
              <a:rPr lang="en-US" altLang="ko-KR" sz="3600" b="1" dirty="0" smtClean="0"/>
              <a:t>(</a:t>
            </a:r>
            <a:r>
              <a:rPr lang="ko-KR" altLang="en-US" sz="3600" b="1" dirty="0" smtClean="0"/>
              <a:t>개요</a:t>
            </a:r>
            <a:r>
              <a:rPr lang="en-US" altLang="ko-KR" sz="3600" b="1" dirty="0"/>
              <a:t>)</a:t>
            </a:r>
            <a:endParaRPr lang="ko-KR" altLang="en-US" sz="3600" b="1" dirty="0"/>
          </a:p>
        </p:txBody>
      </p:sp>
      <p:pic>
        <p:nvPicPr>
          <p:cNvPr id="1026" name="Picture 2" descr="https://cdn.discordapp.com/attachments/1123258998150402058/1144438891420581959/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662" y="1269999"/>
            <a:ext cx="8682767" cy="488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5727700" y="1269999"/>
            <a:ext cx="3380729" cy="4884057"/>
          </a:xfrm>
          <a:prstGeom prst="rect">
            <a:avLst/>
          </a:prstGeom>
          <a:solidFill>
            <a:schemeClr val="accent2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캐릭터 스파인 일러스트</a:t>
            </a:r>
            <a:endParaRPr lang="en-US" altLang="ko-KR" b="1" dirty="0" smtClean="0">
              <a:solidFill>
                <a:schemeClr val="tx1"/>
              </a:solidFill>
            </a:endParaRPr>
          </a:p>
        </p:txBody>
      </p:sp>
      <p:sp>
        <p:nvSpPr>
          <p:cNvPr id="20" name="오른쪽 화살표 19"/>
          <p:cNvSpPr/>
          <p:nvPr/>
        </p:nvSpPr>
        <p:spPr>
          <a:xfrm flipH="1">
            <a:off x="425661" y="1269999"/>
            <a:ext cx="336923" cy="3094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꺾인 연결선 20"/>
          <p:cNvCxnSpPr>
            <a:stCxn id="22" idx="2"/>
            <a:endCxn id="20" idx="1"/>
          </p:cNvCxnSpPr>
          <p:nvPr/>
        </p:nvCxnSpPr>
        <p:spPr>
          <a:xfrm rot="5400000">
            <a:off x="1297522" y="645781"/>
            <a:ext cx="243990" cy="1313866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6250" y="926803"/>
            <a:ext cx="32004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돌아가기 버튼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클릭시</a:t>
            </a:r>
            <a:r>
              <a:rPr lang="ko-KR" altLang="en-US" sz="1050" dirty="0" smtClean="0"/>
              <a:t> </a:t>
            </a:r>
            <a:r>
              <a:rPr lang="ko-KR" altLang="en-US" sz="1050" b="1" dirty="0" smtClean="0">
                <a:solidFill>
                  <a:schemeClr val="accent2">
                    <a:lumMod val="75000"/>
                  </a:schemeClr>
                </a:solidFill>
              </a:rPr>
              <a:t>로비 화면</a:t>
            </a:r>
            <a:r>
              <a:rPr lang="ko-KR" altLang="en-US" sz="1050" dirty="0" smtClean="0"/>
              <a:t>으로 이동한다</a:t>
            </a:r>
            <a:r>
              <a:rPr lang="en-US" altLang="ko-KR" sz="1050" dirty="0" smtClean="0"/>
              <a:t>.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985671" y="1939131"/>
            <a:ext cx="281356" cy="190500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꺾인 연결선 27"/>
          <p:cNvCxnSpPr>
            <a:stCxn id="29" idx="1"/>
            <a:endCxn id="27" idx="3"/>
          </p:cNvCxnSpPr>
          <p:nvPr/>
        </p:nvCxnSpPr>
        <p:spPr>
          <a:xfrm rot="10800000" flipV="1">
            <a:off x="1267027" y="2018991"/>
            <a:ext cx="2043610" cy="15389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310637" y="1834326"/>
            <a:ext cx="1973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 err="1" smtClean="0">
                <a:solidFill>
                  <a:schemeClr val="bg1"/>
                </a:solidFill>
              </a:rPr>
              <a:t>클릭시</a:t>
            </a:r>
            <a:r>
              <a:rPr lang="ko-KR" altLang="en-US" sz="900" b="1" dirty="0" smtClean="0">
                <a:solidFill>
                  <a:schemeClr val="bg1"/>
                </a:solidFill>
              </a:rPr>
              <a:t> 좌측 화면의 내용이 캐릭터 </a:t>
            </a:r>
            <a:r>
              <a:rPr lang="ko-KR" altLang="en-US" sz="900" b="1" dirty="0" smtClean="0">
                <a:solidFill>
                  <a:schemeClr val="bg1"/>
                </a:solidFill>
              </a:rPr>
              <a:t>스킬</a:t>
            </a:r>
            <a:r>
              <a:rPr lang="ko-KR" altLang="en-US" sz="900" b="1" dirty="0" smtClean="0">
                <a:solidFill>
                  <a:schemeClr val="bg1"/>
                </a:solidFill>
              </a:rPr>
              <a:t>로 </a:t>
            </a:r>
            <a:r>
              <a:rPr lang="ko-KR" altLang="en-US" sz="900" b="1" dirty="0" err="1" smtClean="0">
                <a:solidFill>
                  <a:schemeClr val="bg1"/>
                </a:solidFill>
              </a:rPr>
              <a:t>버뀐다</a:t>
            </a:r>
            <a:r>
              <a:rPr lang="en-US" altLang="ko-KR" sz="900" b="1" dirty="0" smtClean="0">
                <a:solidFill>
                  <a:schemeClr val="bg1"/>
                </a:solidFill>
              </a:rPr>
              <a:t>.(</a:t>
            </a:r>
            <a:r>
              <a:rPr lang="ko-KR" altLang="en-US" sz="900" b="1" dirty="0" smtClean="0">
                <a:solidFill>
                  <a:schemeClr val="bg1"/>
                </a:solidFill>
              </a:rPr>
              <a:t>화면 전환</a:t>
            </a:r>
            <a:r>
              <a:rPr lang="en-US" altLang="ko-KR" sz="900" b="1" dirty="0" smtClean="0">
                <a:solidFill>
                  <a:schemeClr val="bg1"/>
                </a:solidFill>
              </a:rPr>
              <a:t>X)</a:t>
            </a:r>
            <a:endParaRPr lang="ko-KR" altLang="en-US" sz="9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3290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discordapp.com/attachments/1123258998150402058/1144438935834071230/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661" y="1299026"/>
            <a:ext cx="8682768" cy="488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66005" y="191192"/>
            <a:ext cx="90589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UI </a:t>
            </a:r>
            <a:r>
              <a:rPr lang="ko-KR" altLang="en-US" sz="3600" b="1" dirty="0" smtClean="0"/>
              <a:t>상세 기능</a:t>
            </a:r>
            <a:r>
              <a:rPr lang="en-US" altLang="ko-KR" sz="3600" b="1" dirty="0" smtClean="0"/>
              <a:t>– </a:t>
            </a:r>
            <a:r>
              <a:rPr lang="ko-KR" altLang="en-US" sz="3600" b="1" dirty="0" smtClean="0"/>
              <a:t>캐릭터 소개 화면</a:t>
            </a:r>
            <a:r>
              <a:rPr lang="en-US" altLang="ko-KR" sz="3600" b="1" dirty="0" smtClean="0"/>
              <a:t>(</a:t>
            </a:r>
            <a:r>
              <a:rPr lang="ko-KR" altLang="en-US" sz="3600" b="1" dirty="0" smtClean="0"/>
              <a:t>스킬</a:t>
            </a:r>
            <a:r>
              <a:rPr lang="en-US" altLang="ko-KR" sz="3600" b="1" dirty="0" smtClean="0"/>
              <a:t>)</a:t>
            </a:r>
            <a:endParaRPr lang="ko-KR" altLang="en-US" sz="3600" b="1" dirty="0"/>
          </a:p>
        </p:txBody>
      </p:sp>
      <p:sp>
        <p:nvSpPr>
          <p:cNvPr id="3" name="직사각형 2"/>
          <p:cNvSpPr/>
          <p:nvPr/>
        </p:nvSpPr>
        <p:spPr>
          <a:xfrm>
            <a:off x="5727700" y="1299026"/>
            <a:ext cx="3380729" cy="4855030"/>
          </a:xfrm>
          <a:prstGeom prst="rect">
            <a:avLst/>
          </a:prstGeom>
          <a:solidFill>
            <a:schemeClr val="accent2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solidFill>
                  <a:schemeClr val="tx1"/>
                </a:solidFill>
              </a:rPr>
              <a:t>캐릭터 스파인 일러스트</a:t>
            </a:r>
            <a:endParaRPr lang="en-US" altLang="ko-KR" b="1" dirty="0" smtClean="0">
              <a:solidFill>
                <a:schemeClr val="tx1"/>
              </a:solidFill>
            </a:endParaRPr>
          </a:p>
        </p:txBody>
      </p:sp>
      <p:sp>
        <p:nvSpPr>
          <p:cNvPr id="20" name="오른쪽 화살표 19"/>
          <p:cNvSpPr/>
          <p:nvPr/>
        </p:nvSpPr>
        <p:spPr>
          <a:xfrm flipH="1">
            <a:off x="425661" y="1269999"/>
            <a:ext cx="336923" cy="3094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꺾인 연결선 20"/>
          <p:cNvCxnSpPr>
            <a:stCxn id="22" idx="2"/>
            <a:endCxn id="20" idx="1"/>
          </p:cNvCxnSpPr>
          <p:nvPr/>
        </p:nvCxnSpPr>
        <p:spPr>
          <a:xfrm rot="5400000">
            <a:off x="1297522" y="645781"/>
            <a:ext cx="243990" cy="1313866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6250" y="926803"/>
            <a:ext cx="32004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돌아가기 버튼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클릭시</a:t>
            </a:r>
            <a:r>
              <a:rPr lang="ko-KR" altLang="en-US" sz="1050" dirty="0" smtClean="0"/>
              <a:t> </a:t>
            </a:r>
            <a:r>
              <a:rPr lang="ko-KR" altLang="en-US" sz="1050" b="1" dirty="0" smtClean="0">
                <a:solidFill>
                  <a:schemeClr val="accent2">
                    <a:lumMod val="75000"/>
                  </a:schemeClr>
                </a:solidFill>
              </a:rPr>
              <a:t>로비 화면</a:t>
            </a:r>
            <a:r>
              <a:rPr lang="ko-KR" altLang="en-US" sz="1050" dirty="0" smtClean="0"/>
              <a:t>으로 이동한다</a:t>
            </a:r>
            <a:r>
              <a:rPr lang="en-US" altLang="ko-KR" sz="1050" dirty="0" smtClean="0"/>
              <a:t>.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702193" y="1958340"/>
            <a:ext cx="281356" cy="190500"/>
          </a:xfrm>
          <a:prstGeom prst="rect">
            <a:avLst/>
          </a:prstGeom>
          <a:solidFill>
            <a:srgbClr val="BDD7EE">
              <a:alpha val="5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꺾인 연결선 9"/>
          <p:cNvCxnSpPr>
            <a:stCxn id="6" idx="1"/>
            <a:endCxn id="2" idx="3"/>
          </p:cNvCxnSpPr>
          <p:nvPr/>
        </p:nvCxnSpPr>
        <p:spPr>
          <a:xfrm rot="10800000" flipV="1">
            <a:off x="983549" y="2038200"/>
            <a:ext cx="2043610" cy="15389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027159" y="1853535"/>
            <a:ext cx="1973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 err="1" smtClean="0">
                <a:solidFill>
                  <a:schemeClr val="bg1"/>
                </a:solidFill>
              </a:rPr>
              <a:t>클릭시</a:t>
            </a:r>
            <a:r>
              <a:rPr lang="ko-KR" altLang="en-US" sz="900" b="1" dirty="0" smtClean="0">
                <a:solidFill>
                  <a:schemeClr val="bg1"/>
                </a:solidFill>
              </a:rPr>
              <a:t> 좌측 화면의 내용이 캐릭터 개요로 </a:t>
            </a:r>
            <a:r>
              <a:rPr lang="ko-KR" altLang="en-US" sz="900" b="1" dirty="0" err="1" smtClean="0">
                <a:solidFill>
                  <a:schemeClr val="bg1"/>
                </a:solidFill>
              </a:rPr>
              <a:t>버뀐다</a:t>
            </a:r>
            <a:r>
              <a:rPr lang="en-US" altLang="ko-KR" sz="900" b="1" dirty="0" smtClean="0">
                <a:solidFill>
                  <a:schemeClr val="bg1"/>
                </a:solidFill>
              </a:rPr>
              <a:t>.(</a:t>
            </a:r>
            <a:r>
              <a:rPr lang="ko-KR" altLang="en-US" sz="900" b="1" dirty="0" smtClean="0">
                <a:solidFill>
                  <a:schemeClr val="bg1"/>
                </a:solidFill>
              </a:rPr>
              <a:t>화면 전환</a:t>
            </a:r>
            <a:r>
              <a:rPr lang="en-US" altLang="ko-KR" sz="900" b="1" dirty="0" smtClean="0">
                <a:solidFill>
                  <a:schemeClr val="bg1"/>
                </a:solidFill>
              </a:rPr>
              <a:t>X)</a:t>
            </a:r>
            <a:endParaRPr lang="ko-KR" altLang="en-US" sz="9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986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6006" y="191192"/>
            <a:ext cx="7414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UI </a:t>
            </a:r>
            <a:r>
              <a:rPr lang="ko-KR" altLang="en-US" sz="3600" b="1" dirty="0" smtClean="0"/>
              <a:t>상세 기능</a:t>
            </a:r>
            <a:r>
              <a:rPr lang="en-US" altLang="ko-KR" sz="3600" b="1" dirty="0" smtClean="0"/>
              <a:t>– </a:t>
            </a:r>
            <a:r>
              <a:rPr lang="ko-KR" altLang="en-US" sz="3600" b="1" dirty="0" smtClean="0"/>
              <a:t>대기 화면</a:t>
            </a:r>
            <a:endParaRPr lang="ko-KR" altLang="en-US" sz="3600" b="1" dirty="0"/>
          </a:p>
        </p:txBody>
      </p:sp>
      <p:sp>
        <p:nvSpPr>
          <p:cNvPr id="11" name="직사각형 10"/>
          <p:cNvSpPr/>
          <p:nvPr/>
        </p:nvSpPr>
        <p:spPr>
          <a:xfrm>
            <a:off x="895350" y="1200150"/>
            <a:ext cx="9505950" cy="51911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4452937" y="5686425"/>
            <a:ext cx="1914525" cy="5429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게임 시작</a:t>
            </a:r>
            <a:endParaRPr lang="ko-KR" altLang="en-US"/>
          </a:p>
        </p:txBody>
      </p:sp>
      <p:sp>
        <p:nvSpPr>
          <p:cNvPr id="13" name="오른쪽 화살표 12"/>
          <p:cNvSpPr/>
          <p:nvPr/>
        </p:nvSpPr>
        <p:spPr>
          <a:xfrm flipH="1">
            <a:off x="962025" y="1270172"/>
            <a:ext cx="466725" cy="4286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꺾인 연결선 13"/>
          <p:cNvCxnSpPr>
            <a:stCxn id="15" idx="2"/>
            <a:endCxn id="13" idx="1"/>
          </p:cNvCxnSpPr>
          <p:nvPr/>
        </p:nvCxnSpPr>
        <p:spPr>
          <a:xfrm rot="5400000">
            <a:off x="2199460" y="654995"/>
            <a:ext cx="58780" cy="1600200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428750" y="1171789"/>
            <a:ext cx="32004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돌아가기 버튼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클릭시</a:t>
            </a:r>
            <a:r>
              <a:rPr lang="ko-KR" altLang="en-US" sz="1050" dirty="0" smtClean="0"/>
              <a:t> </a:t>
            </a:r>
            <a:r>
              <a:rPr lang="ko-KR" altLang="en-US" sz="1050" b="1" dirty="0" smtClean="0">
                <a:solidFill>
                  <a:schemeClr val="accent2">
                    <a:lumMod val="75000"/>
                  </a:schemeClr>
                </a:solidFill>
              </a:rPr>
              <a:t>로비 화면</a:t>
            </a:r>
            <a:r>
              <a:rPr lang="ko-KR" altLang="en-US" sz="1050" dirty="0" smtClean="0"/>
              <a:t>으로 이동한다</a:t>
            </a:r>
            <a:r>
              <a:rPr lang="en-US" altLang="ko-KR" sz="1050" dirty="0" smtClean="0"/>
              <a:t>.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2228850" y="2423743"/>
            <a:ext cx="2152650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닉네임</a:t>
            </a:r>
            <a:r>
              <a:rPr lang="en-US" altLang="ko-KR" dirty="0" smtClean="0"/>
              <a:t>(</a:t>
            </a:r>
            <a:r>
              <a:rPr lang="ko-KR" altLang="en-US" dirty="0" smtClean="0"/>
              <a:t>방장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2228850" y="3422453"/>
            <a:ext cx="2152650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닉네임</a:t>
            </a:r>
            <a:endParaRPr lang="ko-KR" altLang="en-US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5753100" y="2423743"/>
            <a:ext cx="2152650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닉네임</a:t>
            </a:r>
            <a:endParaRPr lang="ko-KR" altLang="en-US" dirty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5753100" y="3422453"/>
            <a:ext cx="2152650" cy="571500"/>
          </a:xfrm>
          <a:prstGeom prst="roundRect">
            <a:avLst/>
          </a:prstGeom>
          <a:solidFill>
            <a:srgbClr val="767171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빈 공간</a:t>
            </a:r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2228850" y="2108680"/>
            <a:ext cx="666750" cy="353163"/>
            <a:chOff x="2057400" y="1847112"/>
            <a:chExt cx="666750" cy="353163"/>
          </a:xfrm>
          <a:solidFill>
            <a:srgbClr val="FFFF00"/>
          </a:solidFill>
        </p:grpSpPr>
        <p:sp>
          <p:nvSpPr>
            <p:cNvPr id="12" name="이등변 삼각형 11"/>
            <p:cNvSpPr/>
            <p:nvPr/>
          </p:nvSpPr>
          <p:spPr>
            <a:xfrm>
              <a:off x="2057400" y="1847112"/>
              <a:ext cx="333375" cy="353163"/>
            </a:xfrm>
            <a:prstGeom prst="triangle">
              <a:avLst>
                <a:gd name="adj" fmla="val 32857"/>
              </a:avLst>
            </a:prstGeom>
            <a:grp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/>
            <p:cNvSpPr/>
            <p:nvPr/>
          </p:nvSpPr>
          <p:spPr>
            <a:xfrm>
              <a:off x="2228850" y="1847112"/>
              <a:ext cx="333375" cy="353163"/>
            </a:xfrm>
            <a:prstGeom prst="triangle">
              <a:avLst/>
            </a:prstGeom>
            <a:grp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/>
            <p:cNvSpPr/>
            <p:nvPr/>
          </p:nvSpPr>
          <p:spPr>
            <a:xfrm>
              <a:off x="2390775" y="1847112"/>
              <a:ext cx="333375" cy="353163"/>
            </a:xfrm>
            <a:prstGeom prst="triangle">
              <a:avLst>
                <a:gd name="adj" fmla="val 67143"/>
              </a:avLst>
            </a:prstGeom>
            <a:grp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7" name="꺾인 연결선 26"/>
          <p:cNvCxnSpPr>
            <a:stCxn id="28" idx="2"/>
            <a:endCxn id="23" idx="3"/>
          </p:cNvCxnSpPr>
          <p:nvPr/>
        </p:nvCxnSpPr>
        <p:spPr>
          <a:xfrm rot="5400000">
            <a:off x="8167350" y="1799517"/>
            <a:ext cx="648377" cy="1171575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429500" y="1807200"/>
            <a:ext cx="329565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방에 입장한 플레이어가 있다면 닉네임이 표시된다</a:t>
            </a:r>
            <a:r>
              <a:rPr lang="en-US" altLang="ko-KR" sz="1050" dirty="0" smtClean="0"/>
              <a:t>.</a:t>
            </a:r>
          </a:p>
        </p:txBody>
      </p:sp>
      <p:cxnSp>
        <p:nvCxnSpPr>
          <p:cNvPr id="30" name="꺾인 연결선 29"/>
          <p:cNvCxnSpPr>
            <a:stCxn id="31" idx="2"/>
          </p:cNvCxnSpPr>
          <p:nvPr/>
        </p:nvCxnSpPr>
        <p:spPr>
          <a:xfrm rot="5400000">
            <a:off x="8325694" y="2791101"/>
            <a:ext cx="531715" cy="1371597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629524" y="2957126"/>
            <a:ext cx="329565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방에 입장한 플레이어가 없다면 빈칸이 표시된다</a:t>
            </a:r>
            <a:r>
              <a:rPr lang="en-US" altLang="ko-KR" sz="1050" dirty="0" smtClean="0"/>
              <a:t>.</a:t>
            </a:r>
          </a:p>
        </p:txBody>
      </p:sp>
      <p:cxnSp>
        <p:nvCxnSpPr>
          <p:cNvPr id="33" name="꺾인 연결선 32"/>
          <p:cNvCxnSpPr>
            <a:stCxn id="34" idx="2"/>
          </p:cNvCxnSpPr>
          <p:nvPr/>
        </p:nvCxnSpPr>
        <p:spPr>
          <a:xfrm rot="5400000">
            <a:off x="6868195" y="5096080"/>
            <a:ext cx="370133" cy="1371595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091233" y="5181313"/>
            <a:ext cx="329565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4</a:t>
            </a:r>
            <a:r>
              <a:rPr lang="ko-KR" altLang="en-US" sz="1050" dirty="0" smtClean="0"/>
              <a:t>명이 입장한 상태에서 방장이 게임 시작을 누르면 </a:t>
            </a:r>
            <a:r>
              <a:rPr lang="ko-KR" altLang="en-US" sz="1050" b="1" dirty="0" smtClean="0">
                <a:solidFill>
                  <a:schemeClr val="accent2">
                    <a:lumMod val="50000"/>
                  </a:schemeClr>
                </a:solidFill>
              </a:rPr>
              <a:t>캐릭터 선택 화면</a:t>
            </a:r>
            <a:r>
              <a:rPr lang="ko-KR" altLang="en-US" sz="1050" dirty="0" smtClean="0"/>
              <a:t>으로 이동한다</a:t>
            </a:r>
            <a:r>
              <a:rPr lang="en-US" altLang="ko-KR" sz="1050" dirty="0" smtClean="0"/>
              <a:t>.</a:t>
            </a:r>
          </a:p>
        </p:txBody>
      </p:sp>
      <p:cxnSp>
        <p:nvCxnSpPr>
          <p:cNvPr id="35" name="꺾인 연결선 34"/>
          <p:cNvCxnSpPr>
            <a:stCxn id="38" idx="2"/>
            <a:endCxn id="26" idx="5"/>
          </p:cNvCxnSpPr>
          <p:nvPr/>
        </p:nvCxnSpPr>
        <p:spPr>
          <a:xfrm rot="5400000">
            <a:off x="3649915" y="1215539"/>
            <a:ext cx="260639" cy="1878806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3071812" y="1770707"/>
            <a:ext cx="329565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 smtClean="0"/>
              <a:t>1</a:t>
            </a:r>
            <a:r>
              <a:rPr lang="ko-KR" altLang="en-US" sz="1050" dirty="0" smtClean="0"/>
              <a:t>번 플레이어가 자동으로 방장이 된다</a:t>
            </a:r>
            <a:r>
              <a:rPr lang="en-US" altLang="ko-KR" sz="105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44841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66006" y="191192"/>
            <a:ext cx="7414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 smtClean="0"/>
              <a:t>UI </a:t>
            </a:r>
            <a:r>
              <a:rPr lang="ko-KR" altLang="en-US" sz="3600" b="1" dirty="0" smtClean="0"/>
              <a:t>상세 기능</a:t>
            </a:r>
            <a:r>
              <a:rPr lang="en-US" altLang="ko-KR" sz="3600" b="1" dirty="0" smtClean="0"/>
              <a:t>– </a:t>
            </a:r>
            <a:r>
              <a:rPr lang="ko-KR" altLang="en-US" sz="3600" b="1" dirty="0" smtClean="0"/>
              <a:t>캐릭터 선택 화면</a:t>
            </a:r>
            <a:endParaRPr lang="ko-KR" altLang="en-US" sz="3600" b="1" dirty="0"/>
          </a:p>
        </p:txBody>
      </p:sp>
      <p:pic>
        <p:nvPicPr>
          <p:cNvPr id="3074" name="Picture 2" descr="https://cdn.discordapp.com/attachments/1123258998150402058/1158920673964593215/864f4bd8601ff02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" y="1137642"/>
            <a:ext cx="8950325" cy="5034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650875" y="2219325"/>
            <a:ext cx="2301875" cy="3190875"/>
          </a:xfrm>
          <a:prstGeom prst="rect">
            <a:avLst/>
          </a:prstGeom>
          <a:solidFill>
            <a:srgbClr val="7F7F7F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삭제 예정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91400" y="2088520"/>
            <a:ext cx="1828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chemeClr val="bg1"/>
                </a:solidFill>
              </a:rPr>
              <a:t>다른 유저 캐릭터 표시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cxnSp>
        <p:nvCxnSpPr>
          <p:cNvPr id="32" name="꺾인 연결선 31"/>
          <p:cNvCxnSpPr>
            <a:stCxn id="36" idx="2"/>
          </p:cNvCxnSpPr>
          <p:nvPr/>
        </p:nvCxnSpPr>
        <p:spPr>
          <a:xfrm rot="5400000">
            <a:off x="2082847" y="1239887"/>
            <a:ext cx="468220" cy="252413"/>
          </a:xfrm>
          <a:prstGeom prst="bentConnector3">
            <a:avLst>
              <a:gd name="adj1" fmla="val 98823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47675" y="878067"/>
            <a:ext cx="39909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돌아가기 버튼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클릭시</a:t>
            </a:r>
            <a:r>
              <a:rPr lang="ko-KR" altLang="en-US" sz="1050" dirty="0" smtClean="0"/>
              <a:t> 모든 인원이 </a:t>
            </a:r>
            <a:r>
              <a:rPr lang="ko-KR" altLang="en-US" sz="1050" b="1" dirty="0" smtClean="0">
                <a:solidFill>
                  <a:schemeClr val="accent2">
                    <a:lumMod val="75000"/>
                  </a:schemeClr>
                </a:solidFill>
              </a:rPr>
              <a:t>대기 화면</a:t>
            </a:r>
            <a:r>
              <a:rPr lang="ko-KR" altLang="en-US" sz="1050" dirty="0" smtClean="0"/>
              <a:t>으로 이동한다</a:t>
            </a:r>
            <a:r>
              <a:rPr lang="en-US" altLang="ko-KR" sz="1050" dirty="0" smtClean="0"/>
              <a:t>.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7239000" y="2350129"/>
            <a:ext cx="2200275" cy="276479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꺾인 연결선 36"/>
          <p:cNvCxnSpPr>
            <a:stCxn id="39" idx="2"/>
          </p:cNvCxnSpPr>
          <p:nvPr/>
        </p:nvCxnSpPr>
        <p:spPr>
          <a:xfrm rot="5400000">
            <a:off x="7072220" y="315249"/>
            <a:ext cx="485009" cy="1904047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271259" y="770852"/>
            <a:ext cx="39909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smtClean="0"/>
              <a:t>게임 시작까지 남은 시간 표시</a:t>
            </a:r>
            <a:r>
              <a:rPr lang="en-US" altLang="ko-KR" sz="1050" dirty="0" smtClean="0"/>
              <a:t>, </a:t>
            </a:r>
            <a:r>
              <a:rPr lang="ko-KR" altLang="en-US" sz="1050" dirty="0" smtClean="0"/>
              <a:t>최초 </a:t>
            </a:r>
            <a:r>
              <a:rPr lang="en-US" altLang="ko-KR" sz="1050" dirty="0" smtClean="0"/>
              <a:t>30</a:t>
            </a:r>
            <a:r>
              <a:rPr lang="ko-KR" altLang="en-US" sz="1050" dirty="0" smtClean="0"/>
              <a:t>초 지급</a:t>
            </a:r>
            <a:endParaRPr lang="en-US" altLang="ko-KR" sz="1050" dirty="0" smtClean="0"/>
          </a:p>
        </p:txBody>
      </p:sp>
    </p:spTree>
    <p:extLst>
      <p:ext uri="{BB962C8B-B14F-4D97-AF65-F5344CB8AC3E}">
        <p14:creationId xmlns:p14="http://schemas.microsoft.com/office/powerpoint/2010/main" val="2021120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742</Words>
  <Application>Microsoft Office PowerPoint</Application>
  <PresentationFormat>와이드스크린</PresentationFormat>
  <Paragraphs>148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프로메테르 UI 기획서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프로메테르 UI 기획서</dc:title>
  <dc:creator>good</dc:creator>
  <cp:lastModifiedBy>good</cp:lastModifiedBy>
  <cp:revision>27</cp:revision>
  <dcterms:created xsi:type="dcterms:W3CDTF">2023-10-27T13:36:45Z</dcterms:created>
  <dcterms:modified xsi:type="dcterms:W3CDTF">2023-10-27T15:53:32Z</dcterms:modified>
</cp:coreProperties>
</file>

<file path=docProps/thumbnail.jpeg>
</file>